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8.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4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69"/>
  </p:notesMasterIdLst>
  <p:handoutMasterIdLst>
    <p:handoutMasterId r:id="rId70"/>
  </p:handoutMasterIdLst>
  <p:sldIdLst>
    <p:sldId id="778" r:id="rId13"/>
    <p:sldId id="885" r:id="rId14"/>
    <p:sldId id="886" r:id="rId15"/>
    <p:sldId id="779" r:id="rId16"/>
    <p:sldId id="780" r:id="rId17"/>
    <p:sldId id="887" r:id="rId18"/>
    <p:sldId id="888" r:id="rId19"/>
    <p:sldId id="792" r:id="rId20"/>
    <p:sldId id="889" r:id="rId21"/>
    <p:sldId id="890" r:id="rId22"/>
    <p:sldId id="891" r:id="rId23"/>
    <p:sldId id="793" r:id="rId24"/>
    <p:sldId id="893" r:id="rId25"/>
    <p:sldId id="892" r:id="rId26"/>
    <p:sldId id="894" r:id="rId27"/>
    <p:sldId id="897" r:id="rId28"/>
    <p:sldId id="895" r:id="rId29"/>
    <p:sldId id="908" r:id="rId30"/>
    <p:sldId id="896" r:id="rId31"/>
    <p:sldId id="898" r:id="rId32"/>
    <p:sldId id="899" r:id="rId33"/>
    <p:sldId id="900" r:id="rId34"/>
    <p:sldId id="901" r:id="rId35"/>
    <p:sldId id="902" r:id="rId36"/>
    <p:sldId id="903" r:id="rId37"/>
    <p:sldId id="904" r:id="rId38"/>
    <p:sldId id="905" r:id="rId39"/>
    <p:sldId id="906" r:id="rId40"/>
    <p:sldId id="907" r:id="rId41"/>
    <p:sldId id="909" r:id="rId42"/>
    <p:sldId id="910" r:id="rId43"/>
    <p:sldId id="911" r:id="rId44"/>
    <p:sldId id="912" r:id="rId45"/>
    <p:sldId id="914" r:id="rId46"/>
    <p:sldId id="915" r:id="rId47"/>
    <p:sldId id="916" r:id="rId48"/>
    <p:sldId id="939" r:id="rId49"/>
    <p:sldId id="938" r:id="rId50"/>
    <p:sldId id="917" r:id="rId51"/>
    <p:sldId id="918" r:id="rId52"/>
    <p:sldId id="919" r:id="rId53"/>
    <p:sldId id="920" r:id="rId54"/>
    <p:sldId id="921" r:id="rId55"/>
    <p:sldId id="922" r:id="rId56"/>
    <p:sldId id="923" r:id="rId57"/>
    <p:sldId id="924" r:id="rId58"/>
    <p:sldId id="925" r:id="rId59"/>
    <p:sldId id="926" r:id="rId60"/>
    <p:sldId id="927" r:id="rId61"/>
    <p:sldId id="928" r:id="rId62"/>
    <p:sldId id="929" r:id="rId63"/>
    <p:sldId id="932" r:id="rId64"/>
    <p:sldId id="933" r:id="rId65"/>
    <p:sldId id="934" r:id="rId66"/>
    <p:sldId id="935" r:id="rId67"/>
    <p:sldId id="937" r:id="rId68"/>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guide id="13" orient="horz" pos="2074">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E58F"/>
    <a:srgbClr val="F6AE1E"/>
    <a:srgbClr val="000000"/>
    <a:srgbClr val="429A16"/>
    <a:srgbClr val="F8F57B"/>
    <a:srgbClr val="59D01E"/>
    <a:srgbClr val="292929"/>
    <a:srgbClr val="3333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066" autoAdjust="0"/>
    <p:restoredTop sz="86480" autoAdjust="0"/>
  </p:normalViewPr>
  <p:slideViewPr>
    <p:cSldViewPr>
      <p:cViewPr varScale="1">
        <p:scale>
          <a:sx n="141" d="100"/>
          <a:sy n="141" d="100"/>
        </p:scale>
        <p:origin x="1233" y="69"/>
      </p:cViewPr>
      <p:guideLst>
        <p:guide orient="horz" pos="108"/>
        <p:guide orient="horz" pos="900"/>
        <p:guide orient="horz" pos="2052"/>
        <p:guide orient="horz" pos="3132"/>
        <p:guide orient="horz" pos="1116"/>
        <p:guide orient="horz" pos="684"/>
        <p:guide pos="2880"/>
        <p:guide pos="245"/>
        <p:guide pos="893"/>
        <p:guide pos="5514"/>
        <p:guide pos="5299"/>
        <p:guide pos="458"/>
        <p:guide orient="horz" pos="2074"/>
      </p:guideLst>
    </p:cSldViewPr>
  </p:slideViewPr>
  <p:notesTextViewPr>
    <p:cViewPr>
      <p:scale>
        <a:sx n="3" d="2"/>
        <a:sy n="3" d="2"/>
      </p:scale>
      <p:origin x="0" y="0"/>
    </p:cViewPr>
  </p:notesTextViewPr>
  <p:sorterViewPr>
    <p:cViewPr>
      <p:scale>
        <a:sx n="200" d="100"/>
        <a:sy n="200" d="100"/>
      </p:scale>
      <p:origin x="0" y="-11574"/>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 Type="http://schemas.openxmlformats.org/officeDocument/2006/relationships/slideMaster" Target="slideMasters/slideMaster4.xml"/><Relationship Id="rId71"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61" Type="http://schemas.openxmlformats.org/officeDocument/2006/relationships/slide" Target="slides/slide49.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notesMaster" Target="notesMasters/notesMaster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handoutMaster" Target="handoutMasters/handoutMaster1.xml"/><Relationship Id="rId75"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A7685DD-80C1-413B-9E2D-CCB134BA9F87}" type="doc">
      <dgm:prSet loTypeId="urn:microsoft.com/office/officeart/2005/8/layout/process1" loCatId="process" qsTypeId="urn:microsoft.com/office/officeart/2005/8/quickstyle/simple1" qsCatId="simple" csTypeId="urn:microsoft.com/office/officeart/2005/8/colors/accent1_2" csCatId="accent1" phldr="1"/>
      <dgm:spPr/>
    </dgm:pt>
    <dgm:pt modelId="{5438347C-D898-436A-8592-5E55ECEF72D5}">
      <dgm:prSet phldrT="[文本]" custT="1"/>
      <dgm:spPr/>
      <dgm:t>
        <a:bodyPr/>
        <a:lstStyle/>
        <a:p>
          <a:r>
            <a:rPr lang="zh-CN" altLang="en-US" sz="2400" b="1" dirty="0">
              <a:latin typeface="楷体" pitchFamily="49" charset="-122"/>
              <a:ea typeface="楷体" pitchFamily="49" charset="-122"/>
            </a:rPr>
            <a:t>初步访谈</a:t>
          </a:r>
        </a:p>
      </dgm:t>
    </dgm:pt>
    <dgm:pt modelId="{730543C1-6577-4280-877F-489C5E494DDE}" type="parTrans" cxnId="{42AE33D8-0F6E-4556-856E-FFED8D5FCE1C}">
      <dgm:prSet/>
      <dgm:spPr/>
      <dgm:t>
        <a:bodyPr/>
        <a:lstStyle/>
        <a:p>
          <a:endParaRPr lang="zh-CN" altLang="en-US" sz="2400" b="1">
            <a:latin typeface="楷体" pitchFamily="49" charset="-122"/>
            <a:ea typeface="楷体" pitchFamily="49" charset="-122"/>
          </a:endParaRPr>
        </a:p>
      </dgm:t>
    </dgm:pt>
    <dgm:pt modelId="{50FCCAF1-C6CD-4CFC-BDAD-48B29D467A1C}" type="sibTrans" cxnId="{42AE33D8-0F6E-4556-856E-FFED8D5FCE1C}">
      <dgm:prSet custT="1"/>
      <dgm:spPr/>
      <dgm:t>
        <a:bodyPr/>
        <a:lstStyle/>
        <a:p>
          <a:endParaRPr lang="zh-CN" altLang="en-US" sz="2400" b="1">
            <a:latin typeface="楷体" pitchFamily="49" charset="-122"/>
            <a:ea typeface="楷体" pitchFamily="49" charset="-122"/>
          </a:endParaRPr>
        </a:p>
      </dgm:t>
    </dgm:pt>
    <dgm:pt modelId="{95E17F64-CBF4-45F3-B0B5-EC42C352E8BB}">
      <dgm:prSet phldrT="[文本]" custT="1"/>
      <dgm:spPr/>
      <dgm:t>
        <a:bodyPr/>
        <a:lstStyle/>
        <a:p>
          <a:r>
            <a:rPr lang="zh-CN" altLang="en-US" sz="2400" b="1" dirty="0">
              <a:latin typeface="楷体" pitchFamily="49" charset="-122"/>
              <a:ea typeface="楷体" pitchFamily="49" charset="-122"/>
            </a:rPr>
            <a:t>分别撰写产品需求</a:t>
          </a:r>
        </a:p>
      </dgm:t>
    </dgm:pt>
    <dgm:pt modelId="{4E4121AC-B4BB-4401-BAB2-B98468E12621}" type="parTrans" cxnId="{6147181E-063F-4DA9-A88D-D453A9930ACA}">
      <dgm:prSet/>
      <dgm:spPr/>
      <dgm:t>
        <a:bodyPr/>
        <a:lstStyle/>
        <a:p>
          <a:endParaRPr lang="zh-CN" altLang="en-US" sz="2400" b="1">
            <a:latin typeface="楷体" pitchFamily="49" charset="-122"/>
            <a:ea typeface="楷体" pitchFamily="49" charset="-122"/>
          </a:endParaRPr>
        </a:p>
      </dgm:t>
    </dgm:pt>
    <dgm:pt modelId="{351B445C-66C8-40AD-9E60-7762904083CC}" type="sibTrans" cxnId="{6147181E-063F-4DA9-A88D-D453A9930ACA}">
      <dgm:prSet custT="1"/>
      <dgm:spPr/>
      <dgm:t>
        <a:bodyPr/>
        <a:lstStyle/>
        <a:p>
          <a:endParaRPr lang="zh-CN" altLang="en-US" sz="2400" b="1">
            <a:latin typeface="楷体" pitchFamily="49" charset="-122"/>
            <a:ea typeface="楷体" pitchFamily="49" charset="-122"/>
          </a:endParaRPr>
        </a:p>
      </dgm:t>
    </dgm:pt>
    <dgm:pt modelId="{08DAF783-A9E5-40A4-B2E4-BDCB4E8E3280}">
      <dgm:prSet phldrT="[文本]" custT="1"/>
      <dgm:spPr/>
      <dgm:t>
        <a:bodyPr/>
        <a:lstStyle/>
        <a:p>
          <a:r>
            <a:rPr lang="zh-CN" altLang="en-US" sz="2400" b="1" dirty="0">
              <a:latin typeface="楷体" pitchFamily="49" charset="-122"/>
              <a:ea typeface="楷体" pitchFamily="49" charset="-122"/>
            </a:rPr>
            <a:t>筹备研讨会</a:t>
          </a:r>
        </a:p>
      </dgm:t>
    </dgm:pt>
    <dgm:pt modelId="{4E228D01-7E52-4DFC-8284-C00D976E5A11}" type="parTrans" cxnId="{5C7DD2E6-6887-4365-B6DF-47025D61CBF1}">
      <dgm:prSet/>
      <dgm:spPr/>
      <dgm:t>
        <a:bodyPr/>
        <a:lstStyle/>
        <a:p>
          <a:endParaRPr lang="zh-CN" altLang="en-US" sz="2400" b="1">
            <a:latin typeface="楷体" pitchFamily="49" charset="-122"/>
            <a:ea typeface="楷体" pitchFamily="49" charset="-122"/>
          </a:endParaRPr>
        </a:p>
      </dgm:t>
    </dgm:pt>
    <dgm:pt modelId="{AC3386B7-80D7-42CA-990C-F03ADB3B0859}" type="sibTrans" cxnId="{5C7DD2E6-6887-4365-B6DF-47025D61CBF1}">
      <dgm:prSet custT="1"/>
      <dgm:spPr/>
      <dgm:t>
        <a:bodyPr/>
        <a:lstStyle/>
        <a:p>
          <a:endParaRPr lang="zh-CN" altLang="en-US" sz="2400" b="1">
            <a:latin typeface="楷体" pitchFamily="49" charset="-122"/>
            <a:ea typeface="楷体" pitchFamily="49" charset="-122"/>
          </a:endParaRPr>
        </a:p>
      </dgm:t>
    </dgm:pt>
    <dgm:pt modelId="{48D085B0-DB3F-4A3E-BB6C-DADA6A5CD830}">
      <dgm:prSet custT="1"/>
      <dgm:spPr/>
      <dgm:t>
        <a:bodyPr/>
        <a:lstStyle/>
        <a:p>
          <a:r>
            <a:rPr lang="zh-CN" altLang="en-US" sz="2400" b="1" dirty="0">
              <a:latin typeface="楷体" pitchFamily="49" charset="-122"/>
              <a:ea typeface="楷体" pitchFamily="49" charset="-122"/>
            </a:rPr>
            <a:t>开会研讨</a:t>
          </a:r>
        </a:p>
      </dgm:t>
    </dgm:pt>
    <dgm:pt modelId="{E48B6CB1-5E6E-446F-BD65-BF1379F0EC95}" type="parTrans" cxnId="{BDA8C43F-24A3-4756-A892-B59E7DA7D3C0}">
      <dgm:prSet/>
      <dgm:spPr/>
      <dgm:t>
        <a:bodyPr/>
        <a:lstStyle/>
        <a:p>
          <a:endParaRPr lang="zh-CN" altLang="en-US" sz="2400" b="1">
            <a:latin typeface="楷体" pitchFamily="49" charset="-122"/>
            <a:ea typeface="楷体" pitchFamily="49" charset="-122"/>
          </a:endParaRPr>
        </a:p>
      </dgm:t>
    </dgm:pt>
    <dgm:pt modelId="{5BC0986B-C7C7-468B-9A09-F3AC374B8FB7}" type="sibTrans" cxnId="{BDA8C43F-24A3-4756-A892-B59E7DA7D3C0}">
      <dgm:prSet custT="1"/>
      <dgm:spPr/>
      <dgm:t>
        <a:bodyPr/>
        <a:lstStyle/>
        <a:p>
          <a:endParaRPr lang="zh-CN" altLang="en-US" sz="2400" b="1">
            <a:latin typeface="楷体" pitchFamily="49" charset="-122"/>
            <a:ea typeface="楷体" pitchFamily="49" charset="-122"/>
          </a:endParaRPr>
        </a:p>
      </dgm:t>
    </dgm:pt>
    <dgm:pt modelId="{5E009A88-39B1-42B3-93DB-1845799895F9}">
      <dgm:prSet custT="1"/>
      <dgm:spPr/>
      <dgm:t>
        <a:bodyPr/>
        <a:lstStyle/>
        <a:p>
          <a:r>
            <a:rPr lang="zh-CN" altLang="en-US" sz="2000" b="1" dirty="0">
              <a:latin typeface="楷体" pitchFamily="49" charset="-122"/>
              <a:ea typeface="楷体" pitchFamily="49" charset="-122"/>
            </a:rPr>
            <a:t>撰写完整的软件需求规格说明书</a:t>
          </a:r>
        </a:p>
      </dgm:t>
    </dgm:pt>
    <dgm:pt modelId="{54A991D5-A2C6-44CB-A669-AEF686E795EA}" type="parTrans" cxnId="{1FAA1274-CA7C-4A2B-AFF7-9848B0762AB6}">
      <dgm:prSet/>
      <dgm:spPr/>
      <dgm:t>
        <a:bodyPr/>
        <a:lstStyle/>
        <a:p>
          <a:endParaRPr lang="zh-CN" altLang="en-US" sz="2400" b="1">
            <a:latin typeface="楷体" pitchFamily="49" charset="-122"/>
            <a:ea typeface="楷体" pitchFamily="49" charset="-122"/>
          </a:endParaRPr>
        </a:p>
      </dgm:t>
    </dgm:pt>
    <dgm:pt modelId="{E257E645-63AD-4793-AF22-59353A300953}" type="sibTrans" cxnId="{1FAA1274-CA7C-4A2B-AFF7-9848B0762AB6}">
      <dgm:prSet/>
      <dgm:spPr/>
      <dgm:t>
        <a:bodyPr/>
        <a:lstStyle/>
        <a:p>
          <a:endParaRPr lang="zh-CN" altLang="en-US" sz="2400" b="1">
            <a:latin typeface="楷体" pitchFamily="49" charset="-122"/>
            <a:ea typeface="楷体" pitchFamily="49" charset="-122"/>
          </a:endParaRPr>
        </a:p>
      </dgm:t>
    </dgm:pt>
    <dgm:pt modelId="{2826D121-8524-46BB-8768-63257F2168A8}" type="pres">
      <dgm:prSet presAssocID="{9A7685DD-80C1-413B-9E2D-CCB134BA9F87}" presName="Name0" presStyleCnt="0">
        <dgm:presLayoutVars>
          <dgm:dir/>
          <dgm:resizeHandles val="exact"/>
        </dgm:presLayoutVars>
      </dgm:prSet>
      <dgm:spPr/>
    </dgm:pt>
    <dgm:pt modelId="{F744A617-8386-4B2C-9C57-DDDA03E50D8F}" type="pres">
      <dgm:prSet presAssocID="{5438347C-D898-436A-8592-5E55ECEF72D5}" presName="node" presStyleLbl="node1" presStyleIdx="0" presStyleCnt="5">
        <dgm:presLayoutVars>
          <dgm:bulletEnabled val="1"/>
        </dgm:presLayoutVars>
      </dgm:prSet>
      <dgm:spPr/>
    </dgm:pt>
    <dgm:pt modelId="{B7688317-5588-4124-8188-B769B464D2BC}" type="pres">
      <dgm:prSet presAssocID="{50FCCAF1-C6CD-4CFC-BDAD-48B29D467A1C}" presName="sibTrans" presStyleLbl="sibTrans2D1" presStyleIdx="0" presStyleCnt="4"/>
      <dgm:spPr/>
    </dgm:pt>
    <dgm:pt modelId="{129D2CAE-FFA9-4EA7-B61C-D41C710C095E}" type="pres">
      <dgm:prSet presAssocID="{50FCCAF1-C6CD-4CFC-BDAD-48B29D467A1C}" presName="connectorText" presStyleLbl="sibTrans2D1" presStyleIdx="0" presStyleCnt="4"/>
      <dgm:spPr/>
    </dgm:pt>
    <dgm:pt modelId="{10E42E47-80BE-48BB-AE2D-C5B31F55E55B}" type="pres">
      <dgm:prSet presAssocID="{95E17F64-CBF4-45F3-B0B5-EC42C352E8BB}" presName="node" presStyleLbl="node1" presStyleIdx="1" presStyleCnt="5">
        <dgm:presLayoutVars>
          <dgm:bulletEnabled val="1"/>
        </dgm:presLayoutVars>
      </dgm:prSet>
      <dgm:spPr/>
    </dgm:pt>
    <dgm:pt modelId="{CCD5B68A-2208-4CA1-BFCA-659AE9E86AA8}" type="pres">
      <dgm:prSet presAssocID="{351B445C-66C8-40AD-9E60-7762904083CC}" presName="sibTrans" presStyleLbl="sibTrans2D1" presStyleIdx="1" presStyleCnt="4"/>
      <dgm:spPr/>
    </dgm:pt>
    <dgm:pt modelId="{7D45B1AF-0685-4331-A2FF-C2AF4E2A66EF}" type="pres">
      <dgm:prSet presAssocID="{351B445C-66C8-40AD-9E60-7762904083CC}" presName="connectorText" presStyleLbl="sibTrans2D1" presStyleIdx="1" presStyleCnt="4"/>
      <dgm:spPr/>
    </dgm:pt>
    <dgm:pt modelId="{C58E1A60-52D3-4454-B877-B085F856C6A8}" type="pres">
      <dgm:prSet presAssocID="{08DAF783-A9E5-40A4-B2E4-BDCB4E8E3280}" presName="node" presStyleLbl="node1" presStyleIdx="2" presStyleCnt="5">
        <dgm:presLayoutVars>
          <dgm:bulletEnabled val="1"/>
        </dgm:presLayoutVars>
      </dgm:prSet>
      <dgm:spPr/>
    </dgm:pt>
    <dgm:pt modelId="{05AC875A-5D92-42F6-942E-39272BE3A6D6}" type="pres">
      <dgm:prSet presAssocID="{AC3386B7-80D7-42CA-990C-F03ADB3B0859}" presName="sibTrans" presStyleLbl="sibTrans2D1" presStyleIdx="2" presStyleCnt="4"/>
      <dgm:spPr/>
    </dgm:pt>
    <dgm:pt modelId="{A390B51F-805E-412E-B689-425FDDB5DA34}" type="pres">
      <dgm:prSet presAssocID="{AC3386B7-80D7-42CA-990C-F03ADB3B0859}" presName="connectorText" presStyleLbl="sibTrans2D1" presStyleIdx="2" presStyleCnt="4"/>
      <dgm:spPr/>
    </dgm:pt>
    <dgm:pt modelId="{543DF0F1-4CC4-4EB5-B1F2-FB81796651E8}" type="pres">
      <dgm:prSet presAssocID="{48D085B0-DB3F-4A3E-BB6C-DADA6A5CD830}" presName="node" presStyleLbl="node1" presStyleIdx="3" presStyleCnt="5">
        <dgm:presLayoutVars>
          <dgm:bulletEnabled val="1"/>
        </dgm:presLayoutVars>
      </dgm:prSet>
      <dgm:spPr/>
    </dgm:pt>
    <dgm:pt modelId="{9EAC9628-DF97-49BF-A796-DDF6B85D9E5A}" type="pres">
      <dgm:prSet presAssocID="{5BC0986B-C7C7-468B-9A09-F3AC374B8FB7}" presName="sibTrans" presStyleLbl="sibTrans2D1" presStyleIdx="3" presStyleCnt="4"/>
      <dgm:spPr/>
    </dgm:pt>
    <dgm:pt modelId="{24570607-B648-4BF0-B0CB-44038E65C0C6}" type="pres">
      <dgm:prSet presAssocID="{5BC0986B-C7C7-468B-9A09-F3AC374B8FB7}" presName="connectorText" presStyleLbl="sibTrans2D1" presStyleIdx="3" presStyleCnt="4"/>
      <dgm:spPr/>
    </dgm:pt>
    <dgm:pt modelId="{2EC31F99-79E8-4E44-A2E1-92BDB050934A}" type="pres">
      <dgm:prSet presAssocID="{5E009A88-39B1-42B3-93DB-1845799895F9}" presName="node" presStyleLbl="node1" presStyleIdx="4" presStyleCnt="5">
        <dgm:presLayoutVars>
          <dgm:bulletEnabled val="1"/>
        </dgm:presLayoutVars>
      </dgm:prSet>
      <dgm:spPr/>
    </dgm:pt>
  </dgm:ptLst>
  <dgm:cxnLst>
    <dgm:cxn modelId="{89482F19-E7CF-4B64-BCA9-E86F76420293}" type="presOf" srcId="{5E009A88-39B1-42B3-93DB-1845799895F9}" destId="{2EC31F99-79E8-4E44-A2E1-92BDB050934A}" srcOrd="0" destOrd="0" presId="urn:microsoft.com/office/officeart/2005/8/layout/process1"/>
    <dgm:cxn modelId="{C224681C-47AF-4516-8E2E-C77AF45E2152}" type="presOf" srcId="{95E17F64-CBF4-45F3-B0B5-EC42C352E8BB}" destId="{10E42E47-80BE-48BB-AE2D-C5B31F55E55B}" srcOrd="0" destOrd="0" presId="urn:microsoft.com/office/officeart/2005/8/layout/process1"/>
    <dgm:cxn modelId="{6147181E-063F-4DA9-A88D-D453A9930ACA}" srcId="{9A7685DD-80C1-413B-9E2D-CCB134BA9F87}" destId="{95E17F64-CBF4-45F3-B0B5-EC42C352E8BB}" srcOrd="1" destOrd="0" parTransId="{4E4121AC-B4BB-4401-BAB2-B98468E12621}" sibTransId="{351B445C-66C8-40AD-9E60-7762904083CC}"/>
    <dgm:cxn modelId="{81C82B1E-CD7C-431D-ABDB-00A2E0697435}" type="presOf" srcId="{351B445C-66C8-40AD-9E60-7762904083CC}" destId="{CCD5B68A-2208-4CA1-BFCA-659AE9E86AA8}" srcOrd="0" destOrd="0" presId="urn:microsoft.com/office/officeart/2005/8/layout/process1"/>
    <dgm:cxn modelId="{8A303F2B-D241-447F-9DF1-D959AF74368F}" type="presOf" srcId="{351B445C-66C8-40AD-9E60-7762904083CC}" destId="{7D45B1AF-0685-4331-A2FF-C2AF4E2A66EF}" srcOrd="1" destOrd="0" presId="urn:microsoft.com/office/officeart/2005/8/layout/process1"/>
    <dgm:cxn modelId="{2F050634-A9D3-4E9B-AE98-C2E9E5AC6EC4}" type="presOf" srcId="{9A7685DD-80C1-413B-9E2D-CCB134BA9F87}" destId="{2826D121-8524-46BB-8768-63257F2168A8}" srcOrd="0" destOrd="0" presId="urn:microsoft.com/office/officeart/2005/8/layout/process1"/>
    <dgm:cxn modelId="{324EC437-48D6-457F-B392-ADEEC134AA99}" type="presOf" srcId="{5BC0986B-C7C7-468B-9A09-F3AC374B8FB7}" destId="{24570607-B648-4BF0-B0CB-44038E65C0C6}" srcOrd="1" destOrd="0" presId="urn:microsoft.com/office/officeart/2005/8/layout/process1"/>
    <dgm:cxn modelId="{BDA8C43F-24A3-4756-A892-B59E7DA7D3C0}" srcId="{9A7685DD-80C1-413B-9E2D-CCB134BA9F87}" destId="{48D085B0-DB3F-4A3E-BB6C-DADA6A5CD830}" srcOrd="3" destOrd="0" parTransId="{E48B6CB1-5E6E-446F-BD65-BF1379F0EC95}" sibTransId="{5BC0986B-C7C7-468B-9A09-F3AC374B8FB7}"/>
    <dgm:cxn modelId="{751F3E67-991E-49FF-AB73-BBD01136C7B4}" type="presOf" srcId="{5BC0986B-C7C7-468B-9A09-F3AC374B8FB7}" destId="{9EAC9628-DF97-49BF-A796-DDF6B85D9E5A}" srcOrd="0" destOrd="0" presId="urn:microsoft.com/office/officeart/2005/8/layout/process1"/>
    <dgm:cxn modelId="{1A77404D-0C3F-49E7-89CD-6B6EEB73B096}" type="presOf" srcId="{50FCCAF1-C6CD-4CFC-BDAD-48B29D467A1C}" destId="{B7688317-5588-4124-8188-B769B464D2BC}" srcOrd="0" destOrd="0" presId="urn:microsoft.com/office/officeart/2005/8/layout/process1"/>
    <dgm:cxn modelId="{1FAA1274-CA7C-4A2B-AFF7-9848B0762AB6}" srcId="{9A7685DD-80C1-413B-9E2D-CCB134BA9F87}" destId="{5E009A88-39B1-42B3-93DB-1845799895F9}" srcOrd="4" destOrd="0" parTransId="{54A991D5-A2C6-44CB-A669-AEF686E795EA}" sibTransId="{E257E645-63AD-4793-AF22-59353A300953}"/>
    <dgm:cxn modelId="{89117690-3F8B-46ED-A558-FB65366DEB7D}" type="presOf" srcId="{5438347C-D898-436A-8592-5E55ECEF72D5}" destId="{F744A617-8386-4B2C-9C57-DDDA03E50D8F}" srcOrd="0" destOrd="0" presId="urn:microsoft.com/office/officeart/2005/8/layout/process1"/>
    <dgm:cxn modelId="{56F70991-F101-4F20-B727-27BF2EA04776}" type="presOf" srcId="{AC3386B7-80D7-42CA-990C-F03ADB3B0859}" destId="{A390B51F-805E-412E-B689-425FDDB5DA34}" srcOrd="1" destOrd="0" presId="urn:microsoft.com/office/officeart/2005/8/layout/process1"/>
    <dgm:cxn modelId="{7F60B29F-F1CC-4608-84F9-31BFE7E400FD}" type="presOf" srcId="{08DAF783-A9E5-40A4-B2E4-BDCB4E8E3280}" destId="{C58E1A60-52D3-4454-B877-B085F856C6A8}" srcOrd="0" destOrd="0" presId="urn:microsoft.com/office/officeart/2005/8/layout/process1"/>
    <dgm:cxn modelId="{5982C0AB-2815-476E-BA97-875E58B1A4D5}" type="presOf" srcId="{50FCCAF1-C6CD-4CFC-BDAD-48B29D467A1C}" destId="{129D2CAE-FFA9-4EA7-B61C-D41C710C095E}" srcOrd="1" destOrd="0" presId="urn:microsoft.com/office/officeart/2005/8/layout/process1"/>
    <dgm:cxn modelId="{1FDD1ECA-D622-478E-8F73-5BECAE5BC315}" type="presOf" srcId="{AC3386B7-80D7-42CA-990C-F03ADB3B0859}" destId="{05AC875A-5D92-42F6-942E-39272BE3A6D6}" srcOrd="0" destOrd="0" presId="urn:microsoft.com/office/officeart/2005/8/layout/process1"/>
    <dgm:cxn modelId="{9A2D23CF-638B-4FA8-A736-991798A9D3C9}" type="presOf" srcId="{48D085B0-DB3F-4A3E-BB6C-DADA6A5CD830}" destId="{543DF0F1-4CC4-4EB5-B1F2-FB81796651E8}" srcOrd="0" destOrd="0" presId="urn:microsoft.com/office/officeart/2005/8/layout/process1"/>
    <dgm:cxn modelId="{42AE33D8-0F6E-4556-856E-FFED8D5FCE1C}" srcId="{9A7685DD-80C1-413B-9E2D-CCB134BA9F87}" destId="{5438347C-D898-436A-8592-5E55ECEF72D5}" srcOrd="0" destOrd="0" parTransId="{730543C1-6577-4280-877F-489C5E494DDE}" sibTransId="{50FCCAF1-C6CD-4CFC-BDAD-48B29D467A1C}"/>
    <dgm:cxn modelId="{5C7DD2E6-6887-4365-B6DF-47025D61CBF1}" srcId="{9A7685DD-80C1-413B-9E2D-CCB134BA9F87}" destId="{08DAF783-A9E5-40A4-B2E4-BDCB4E8E3280}" srcOrd="2" destOrd="0" parTransId="{4E228D01-7E52-4DFC-8284-C00D976E5A11}" sibTransId="{AC3386B7-80D7-42CA-990C-F03ADB3B0859}"/>
    <dgm:cxn modelId="{A3854821-F1F1-4A65-8C71-72833DDFBAF4}" type="presParOf" srcId="{2826D121-8524-46BB-8768-63257F2168A8}" destId="{F744A617-8386-4B2C-9C57-DDDA03E50D8F}" srcOrd="0" destOrd="0" presId="urn:microsoft.com/office/officeart/2005/8/layout/process1"/>
    <dgm:cxn modelId="{A68FB1A4-18C1-4799-B0D5-10506917856C}" type="presParOf" srcId="{2826D121-8524-46BB-8768-63257F2168A8}" destId="{B7688317-5588-4124-8188-B769B464D2BC}" srcOrd="1" destOrd="0" presId="urn:microsoft.com/office/officeart/2005/8/layout/process1"/>
    <dgm:cxn modelId="{B833625D-624B-4753-93B5-FA38726DACC1}" type="presParOf" srcId="{B7688317-5588-4124-8188-B769B464D2BC}" destId="{129D2CAE-FFA9-4EA7-B61C-D41C710C095E}" srcOrd="0" destOrd="0" presId="urn:microsoft.com/office/officeart/2005/8/layout/process1"/>
    <dgm:cxn modelId="{C2FDB191-DB28-4B4F-8416-3C2290F89B60}" type="presParOf" srcId="{2826D121-8524-46BB-8768-63257F2168A8}" destId="{10E42E47-80BE-48BB-AE2D-C5B31F55E55B}" srcOrd="2" destOrd="0" presId="urn:microsoft.com/office/officeart/2005/8/layout/process1"/>
    <dgm:cxn modelId="{ACFACB40-F02B-487D-B8CA-DDC24B166DB2}" type="presParOf" srcId="{2826D121-8524-46BB-8768-63257F2168A8}" destId="{CCD5B68A-2208-4CA1-BFCA-659AE9E86AA8}" srcOrd="3" destOrd="0" presId="urn:microsoft.com/office/officeart/2005/8/layout/process1"/>
    <dgm:cxn modelId="{AE932F84-6DA1-40B8-AF1B-CFADB046F54A}" type="presParOf" srcId="{CCD5B68A-2208-4CA1-BFCA-659AE9E86AA8}" destId="{7D45B1AF-0685-4331-A2FF-C2AF4E2A66EF}" srcOrd="0" destOrd="0" presId="urn:microsoft.com/office/officeart/2005/8/layout/process1"/>
    <dgm:cxn modelId="{A6E56547-7D4F-484B-9B62-84A88353ACC2}" type="presParOf" srcId="{2826D121-8524-46BB-8768-63257F2168A8}" destId="{C58E1A60-52D3-4454-B877-B085F856C6A8}" srcOrd="4" destOrd="0" presId="urn:microsoft.com/office/officeart/2005/8/layout/process1"/>
    <dgm:cxn modelId="{6F6A3234-A8A0-4290-A098-909970E5D485}" type="presParOf" srcId="{2826D121-8524-46BB-8768-63257F2168A8}" destId="{05AC875A-5D92-42F6-942E-39272BE3A6D6}" srcOrd="5" destOrd="0" presId="urn:microsoft.com/office/officeart/2005/8/layout/process1"/>
    <dgm:cxn modelId="{02205946-D91B-4FC4-887D-ED24AE41CF56}" type="presParOf" srcId="{05AC875A-5D92-42F6-942E-39272BE3A6D6}" destId="{A390B51F-805E-412E-B689-425FDDB5DA34}" srcOrd="0" destOrd="0" presId="urn:microsoft.com/office/officeart/2005/8/layout/process1"/>
    <dgm:cxn modelId="{07FAAF70-8072-4993-B765-FA09E5EF3F40}" type="presParOf" srcId="{2826D121-8524-46BB-8768-63257F2168A8}" destId="{543DF0F1-4CC4-4EB5-B1F2-FB81796651E8}" srcOrd="6" destOrd="0" presId="urn:microsoft.com/office/officeart/2005/8/layout/process1"/>
    <dgm:cxn modelId="{D52D4723-CB6D-4079-BED7-E94402646A53}" type="presParOf" srcId="{2826D121-8524-46BB-8768-63257F2168A8}" destId="{9EAC9628-DF97-49BF-A796-DDF6B85D9E5A}" srcOrd="7" destOrd="0" presId="urn:microsoft.com/office/officeart/2005/8/layout/process1"/>
    <dgm:cxn modelId="{027DBEAA-5073-46A4-BA74-56651F7308F9}" type="presParOf" srcId="{9EAC9628-DF97-49BF-A796-DDF6B85D9E5A}" destId="{24570607-B648-4BF0-B0CB-44038E65C0C6}" srcOrd="0" destOrd="0" presId="urn:microsoft.com/office/officeart/2005/8/layout/process1"/>
    <dgm:cxn modelId="{E0A5CF94-DF53-4F87-A671-37B01282967F}" type="presParOf" srcId="{2826D121-8524-46BB-8768-63257F2168A8}" destId="{2EC31F99-79E8-4E44-A2E1-92BDB050934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44A617-8386-4B2C-9C57-DDDA03E50D8F}">
      <dsp:nvSpPr>
        <dsp:cNvPr id="0" name=""/>
        <dsp:cNvSpPr/>
      </dsp:nvSpPr>
      <dsp:spPr>
        <a:xfrm>
          <a:off x="4220" y="127773"/>
          <a:ext cx="1308417" cy="141926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初步访谈</a:t>
          </a:r>
        </a:p>
      </dsp:txBody>
      <dsp:txXfrm>
        <a:off x="42542" y="166095"/>
        <a:ext cx="1231773" cy="1342618"/>
      </dsp:txXfrm>
    </dsp:sp>
    <dsp:sp modelId="{B7688317-5588-4124-8188-B769B464D2BC}">
      <dsp:nvSpPr>
        <dsp:cNvPr id="0" name=""/>
        <dsp:cNvSpPr/>
      </dsp:nvSpPr>
      <dsp:spPr>
        <a:xfrm>
          <a:off x="1443480" y="675161"/>
          <a:ext cx="277384" cy="32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a:latin typeface="楷体" pitchFamily="49" charset="-122"/>
            <a:ea typeface="楷体" pitchFamily="49" charset="-122"/>
          </a:endParaRPr>
        </a:p>
      </dsp:txBody>
      <dsp:txXfrm>
        <a:off x="1443480" y="740058"/>
        <a:ext cx="194169" cy="194693"/>
      </dsp:txXfrm>
    </dsp:sp>
    <dsp:sp modelId="{10E42E47-80BE-48BB-AE2D-C5B31F55E55B}">
      <dsp:nvSpPr>
        <dsp:cNvPr id="0" name=""/>
        <dsp:cNvSpPr/>
      </dsp:nvSpPr>
      <dsp:spPr>
        <a:xfrm>
          <a:off x="1836005" y="127773"/>
          <a:ext cx="1308417" cy="141926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分别撰写产品需求</a:t>
          </a:r>
        </a:p>
      </dsp:txBody>
      <dsp:txXfrm>
        <a:off x="1874327" y="166095"/>
        <a:ext cx="1231773" cy="1342618"/>
      </dsp:txXfrm>
    </dsp:sp>
    <dsp:sp modelId="{CCD5B68A-2208-4CA1-BFCA-659AE9E86AA8}">
      <dsp:nvSpPr>
        <dsp:cNvPr id="0" name=""/>
        <dsp:cNvSpPr/>
      </dsp:nvSpPr>
      <dsp:spPr>
        <a:xfrm>
          <a:off x="3275264" y="675161"/>
          <a:ext cx="277384" cy="32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a:latin typeface="楷体" pitchFamily="49" charset="-122"/>
            <a:ea typeface="楷体" pitchFamily="49" charset="-122"/>
          </a:endParaRPr>
        </a:p>
      </dsp:txBody>
      <dsp:txXfrm>
        <a:off x="3275264" y="740058"/>
        <a:ext cx="194169" cy="194693"/>
      </dsp:txXfrm>
    </dsp:sp>
    <dsp:sp modelId="{C58E1A60-52D3-4454-B877-B085F856C6A8}">
      <dsp:nvSpPr>
        <dsp:cNvPr id="0" name=""/>
        <dsp:cNvSpPr/>
      </dsp:nvSpPr>
      <dsp:spPr>
        <a:xfrm>
          <a:off x="3667790" y="127773"/>
          <a:ext cx="1308417" cy="141926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筹备研讨会</a:t>
          </a:r>
        </a:p>
      </dsp:txBody>
      <dsp:txXfrm>
        <a:off x="3706112" y="166095"/>
        <a:ext cx="1231773" cy="1342618"/>
      </dsp:txXfrm>
    </dsp:sp>
    <dsp:sp modelId="{05AC875A-5D92-42F6-942E-39272BE3A6D6}">
      <dsp:nvSpPr>
        <dsp:cNvPr id="0" name=""/>
        <dsp:cNvSpPr/>
      </dsp:nvSpPr>
      <dsp:spPr>
        <a:xfrm>
          <a:off x="5107049" y="675161"/>
          <a:ext cx="277384" cy="32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a:latin typeface="楷体" pitchFamily="49" charset="-122"/>
            <a:ea typeface="楷体" pitchFamily="49" charset="-122"/>
          </a:endParaRPr>
        </a:p>
      </dsp:txBody>
      <dsp:txXfrm>
        <a:off x="5107049" y="740058"/>
        <a:ext cx="194169" cy="194693"/>
      </dsp:txXfrm>
    </dsp:sp>
    <dsp:sp modelId="{543DF0F1-4CC4-4EB5-B1F2-FB81796651E8}">
      <dsp:nvSpPr>
        <dsp:cNvPr id="0" name=""/>
        <dsp:cNvSpPr/>
      </dsp:nvSpPr>
      <dsp:spPr>
        <a:xfrm>
          <a:off x="5499574" y="127773"/>
          <a:ext cx="1308417" cy="141926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开会研讨</a:t>
          </a:r>
        </a:p>
      </dsp:txBody>
      <dsp:txXfrm>
        <a:off x="5537896" y="166095"/>
        <a:ext cx="1231773" cy="1342618"/>
      </dsp:txXfrm>
    </dsp:sp>
    <dsp:sp modelId="{9EAC9628-DF97-49BF-A796-DDF6B85D9E5A}">
      <dsp:nvSpPr>
        <dsp:cNvPr id="0" name=""/>
        <dsp:cNvSpPr/>
      </dsp:nvSpPr>
      <dsp:spPr>
        <a:xfrm>
          <a:off x="6938834" y="675161"/>
          <a:ext cx="277384" cy="324487"/>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066800">
            <a:lnSpc>
              <a:spcPct val="90000"/>
            </a:lnSpc>
            <a:spcBef>
              <a:spcPct val="0"/>
            </a:spcBef>
            <a:spcAft>
              <a:spcPct val="35000"/>
            </a:spcAft>
            <a:buNone/>
          </a:pPr>
          <a:endParaRPr lang="zh-CN" altLang="en-US" sz="2400" b="1" kern="1200">
            <a:latin typeface="楷体" pitchFamily="49" charset="-122"/>
            <a:ea typeface="楷体" pitchFamily="49" charset="-122"/>
          </a:endParaRPr>
        </a:p>
      </dsp:txBody>
      <dsp:txXfrm>
        <a:off x="6938834" y="740058"/>
        <a:ext cx="194169" cy="194693"/>
      </dsp:txXfrm>
    </dsp:sp>
    <dsp:sp modelId="{2EC31F99-79E8-4E44-A2E1-92BDB050934A}">
      <dsp:nvSpPr>
        <dsp:cNvPr id="0" name=""/>
        <dsp:cNvSpPr/>
      </dsp:nvSpPr>
      <dsp:spPr>
        <a:xfrm>
          <a:off x="7331359" y="127773"/>
          <a:ext cx="1308417" cy="141926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撰写完整的软件需求规格说明书</a:t>
          </a:r>
        </a:p>
      </dsp:txBody>
      <dsp:txXfrm>
        <a:off x="7369681" y="166095"/>
        <a:ext cx="1231773" cy="134261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3/18/2019</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3/18/2019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hf hdr="0" dt="0"/>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3272485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10</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492618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799054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700" b="1" i="0" kern="1200" dirty="0">
                <a:solidFill>
                  <a:schemeClr val="tx1">
                    <a:alpha val="99000"/>
                  </a:schemeClr>
                </a:solidFill>
                <a:latin typeface="Segoe UI" pitchFamily="34" charset="0"/>
                <a:ea typeface="+mn-ea"/>
                <a:cs typeface="+mn-cs"/>
              </a:rPr>
              <a:t>1 </a:t>
            </a:r>
            <a:r>
              <a:rPr lang="zh-CN" altLang="en-US" sz="700" b="1" i="0" kern="1200" dirty="0">
                <a:solidFill>
                  <a:schemeClr val="tx1">
                    <a:alpha val="99000"/>
                  </a:schemeClr>
                </a:solidFill>
                <a:latin typeface="Segoe UI" pitchFamily="34" charset="0"/>
                <a:ea typeface="+mn-ea"/>
                <a:cs typeface="+mn-cs"/>
              </a:rPr>
              <a:t>客户说不清楚需求</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有些客户对需求只有朦胧的感觉，当然说不清楚具体的需求。例如全国各地的很多政府机构在搞网络建设，这些单位的领导和办公人员大多不清楚计算机网络有什么用，反而要软件系统分析人员替他们设想需求。这类工程的需求是如此的主观，以致产生很多贪污腐败现象</a:t>
            </a:r>
          </a:p>
          <a:p>
            <a:r>
              <a:rPr lang="zh-CN" altLang="en-US" sz="700" b="0" i="0" kern="1200" dirty="0">
                <a:solidFill>
                  <a:schemeClr val="tx1">
                    <a:alpha val="99000"/>
                  </a:schemeClr>
                </a:solidFill>
                <a:latin typeface="Segoe UI" pitchFamily="34" charset="0"/>
                <a:ea typeface="+mn-ea"/>
                <a:cs typeface="+mn-cs"/>
              </a:rPr>
              <a:t>有些客户心里非常清楚想要什么，但却说不明白。读者可能很不以为然。就举日常生活的事例吧，比如说买鞋子。我们非常了解自已的脚，但没法说清楚脚的大小和形状。只能拿鞋子去试，试穿时感觉到舒服才会买鞋（居然也有神通广大的售货员，看一眼客户的手，就知道应该穿什么样的鞋）。</a:t>
            </a:r>
            <a:br>
              <a:rPr lang="zh-CN" altLang="en-US" dirty="0"/>
            </a:br>
            <a:r>
              <a:rPr lang="zh-CN" altLang="en-US" sz="700" b="0" i="0" kern="1200" dirty="0">
                <a:solidFill>
                  <a:schemeClr val="tx1">
                    <a:alpha val="99000"/>
                  </a:schemeClr>
                </a:solidFill>
                <a:latin typeface="Segoe UI" pitchFamily="34" charset="0"/>
                <a:ea typeface="+mn-ea"/>
                <a:cs typeface="+mn-cs"/>
              </a:rPr>
              <a:t>如果客户本身就懂软件开发，能把需求说得清清楚楚，这样的需求分析将会非常轻松、愉快。如果客户全不懂软件，但信任软件开发方，这事也好办。分析人员可以引导客户，先阐述常规的需求，再由客户否定不需要的，最终确定客户真正的需求。最怕的就是“不懂装懂”或者“半懂充内行”的客户，他们会提出不切实际的需求。如果这些客户甚至觉得自己是上帝的爸爸，那么沟通和协商都会很困难。</a:t>
            </a:r>
            <a:endParaRPr lang="en-US" altLang="zh-CN" sz="700" b="0" i="0" kern="1200" dirty="0">
              <a:solidFill>
                <a:schemeClr val="tx1">
                  <a:alpha val="99000"/>
                </a:schemeClr>
              </a:solidFill>
              <a:latin typeface="Segoe UI" pitchFamily="34" charset="0"/>
              <a:ea typeface="+mn-ea"/>
              <a:cs typeface="+mn-cs"/>
            </a:endParaRPr>
          </a:p>
          <a:p>
            <a:r>
              <a:rPr lang="en-US" altLang="zh-CN" sz="700" b="1" i="0" kern="1200" dirty="0">
                <a:solidFill>
                  <a:schemeClr val="tx1">
                    <a:alpha val="99000"/>
                  </a:schemeClr>
                </a:solidFill>
                <a:latin typeface="Segoe UI" pitchFamily="34" charset="0"/>
                <a:ea typeface="+mn-ea"/>
                <a:cs typeface="+mn-cs"/>
              </a:rPr>
              <a:t>2 </a:t>
            </a:r>
            <a:r>
              <a:rPr lang="zh-CN" altLang="en-US" sz="700" b="1" i="0" kern="1200" dirty="0">
                <a:solidFill>
                  <a:schemeClr val="tx1">
                    <a:alpha val="99000"/>
                  </a:schemeClr>
                </a:solidFill>
                <a:latin typeface="Segoe UI" pitchFamily="34" charset="0"/>
                <a:ea typeface="+mn-ea"/>
                <a:cs typeface="+mn-cs"/>
              </a:rPr>
              <a:t>需求自身经常变动</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唐僧曾说：“妖要是有了仁慈之心，就不再是妖，是人妖。”（</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大话西游之大圣娶亲</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连妖都会变心，别说人了。所以喜新厌旧乃人之常情，世界也因此变得多姿多彩。</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软件的需求会变化吗？</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答：据历史记载，没有一个软件的需求改动少于三次。唯一只改动需求两次的客户是个死人。这个可怜的家伙还是在运送第三次需求的路上被车子撞死的。</a:t>
            </a:r>
            <a:r>
              <a:rPr lang="en-US" altLang="zh-CN" sz="700" b="0" i="0" kern="1200" dirty="0">
                <a:solidFill>
                  <a:schemeClr val="tx1">
                    <a:alpha val="99000"/>
                  </a:schemeClr>
                </a:solidFill>
                <a:latin typeface="Segoe UI" pitchFamily="34" charset="0"/>
                <a:ea typeface="+mn-ea"/>
                <a:cs typeface="+mn-cs"/>
              </a:rPr>
              <a:t>[Cline 1995]</a:t>
            </a:r>
            <a:br>
              <a:rPr lang="en-US" altLang="zh-CN"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让我们先接受“需求会变动”这个事实吧，免得在需求变动时惊慌失措。明白“需求会变动”这个道理后，在进行需求分析时就要留点神：</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a:t>
            </a:r>
            <a:r>
              <a:rPr lang="en-US" altLang="zh-CN" sz="700" b="0" i="0" kern="1200" dirty="0">
                <a:solidFill>
                  <a:schemeClr val="tx1">
                    <a:alpha val="99000"/>
                  </a:schemeClr>
                </a:solidFill>
                <a:latin typeface="Segoe UI" pitchFamily="34" charset="0"/>
                <a:ea typeface="+mn-ea"/>
                <a:cs typeface="+mn-cs"/>
              </a:rPr>
              <a:t>1</a:t>
            </a:r>
            <a:r>
              <a:rPr lang="zh-CN" altLang="en-US" sz="700" b="0" i="0" kern="1200" dirty="0">
                <a:solidFill>
                  <a:schemeClr val="tx1">
                    <a:alpha val="99000"/>
                  </a:schemeClr>
                </a:solidFill>
                <a:latin typeface="Segoe UI" pitchFamily="34" charset="0"/>
                <a:ea typeface="+mn-ea"/>
                <a:cs typeface="+mn-cs"/>
              </a:rPr>
              <a:t>）尽可能地分析清楚哪些是稳定的需求，哪些是易变的需求。以便在进行系统设计时，将软件的核心建筑在稳定的需求上，否则将会吃尽苦头。</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a:t>
            </a:r>
            <a:r>
              <a:rPr lang="en-US" altLang="zh-CN" sz="700" b="0" i="0" kern="1200" dirty="0">
                <a:solidFill>
                  <a:schemeClr val="tx1">
                    <a:alpha val="99000"/>
                  </a:schemeClr>
                </a:solidFill>
                <a:latin typeface="Segoe UI" pitchFamily="34" charset="0"/>
                <a:ea typeface="+mn-ea"/>
                <a:cs typeface="+mn-cs"/>
              </a:rPr>
              <a:t>2</a:t>
            </a:r>
            <a:r>
              <a:rPr lang="zh-CN" altLang="en-US" sz="700" b="0" i="0" kern="1200" dirty="0">
                <a:solidFill>
                  <a:schemeClr val="tx1">
                    <a:alpha val="99000"/>
                  </a:schemeClr>
                </a:solidFill>
                <a:latin typeface="Segoe UI" pitchFamily="34" charset="0"/>
                <a:ea typeface="+mn-ea"/>
                <a:cs typeface="+mn-cs"/>
              </a:rPr>
              <a:t>）在合同中一定要说清楚“做什么”和“不做什么”。如果合同含含糊糊，日后扯皮的事情就多。要防止象韩复渠那样，在别人请他喝酒吃饭时他什么都点头（人家就更加献殷勤），吃完了他就宣布刚才答应的事都不算数，便扬长而去。</a:t>
            </a:r>
          </a:p>
          <a:p>
            <a:r>
              <a:rPr lang="en-US" altLang="zh-CN" sz="700" b="1" i="0" kern="1200" dirty="0">
                <a:solidFill>
                  <a:schemeClr val="tx1">
                    <a:alpha val="99000"/>
                  </a:schemeClr>
                </a:solidFill>
                <a:latin typeface="Segoe UI" pitchFamily="34" charset="0"/>
                <a:ea typeface="+mn-ea"/>
                <a:cs typeface="+mn-cs"/>
              </a:rPr>
              <a:t>3 </a:t>
            </a:r>
            <a:r>
              <a:rPr lang="zh-CN" altLang="en-US" sz="700" b="1" i="0" kern="1200" dirty="0">
                <a:solidFill>
                  <a:schemeClr val="tx1">
                    <a:alpha val="99000"/>
                  </a:schemeClr>
                </a:solidFill>
                <a:latin typeface="Segoe UI" pitchFamily="34" charset="0"/>
                <a:ea typeface="+mn-ea"/>
                <a:cs typeface="+mn-cs"/>
              </a:rPr>
              <a:t>分析人员或客户理解有误</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有个外星人间谍潜伏到地球刺探情报，它给上司写了一份报告：“主宰地球的是车。它们喝汽油，靠四个轮子滚动前进。嗓门极大，在夜里双眼能射出强光。</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有趣的是，车里住着一种叫作‘人’的寄生虫，这些寄生虫完全控制了车。”</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软件系统分析人员不可能都是全才。客户表达的需求，不同的分析人员可能有不同的理解。如果分析人员理解错了，可能会导致开发人员白干活，吃力不讨好。我读中学时候最怕写作文逃题，如果逃题了，不管作文写得多长，总是零分。所以分析人员写好需求说明书后，要请客户方的各个代表验证。如果问题很复杂，双方都不太明白，就有必要请开发人员快速构造软件的原型，双方再次论证需求说明书是否正确。</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由于客户大多不懂软件，他们可能觉得软件是万能的，会提出一些无法实现的需求。有时客户还会把软件系统分析人员的建议或答复给想歪了。</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有一个软件人员滔滔不绝地向客户讲解在“信息高速公路上做广告”的种种好处，客户听得津津有味。最后，心动的客户对软件人员说：“好得很，就让我们马上行动起来吧。请您决定广告牌的尺寸和放在哪条高速公路上，我立即派人去做。”</a:t>
            </a:r>
            <a:br>
              <a:rPr lang="zh-CN" altLang="en-US" sz="700" b="0" i="0" kern="1200" dirty="0">
                <a:solidFill>
                  <a:schemeClr val="tx1">
                    <a:alpha val="99000"/>
                  </a:schemeClr>
                </a:solidFill>
                <a:latin typeface="Segoe UI" pitchFamily="34" charset="0"/>
                <a:ea typeface="+mn-ea"/>
                <a:cs typeface="+mn-cs"/>
              </a:rPr>
            </a:br>
            <a:r>
              <a:rPr lang="zh-CN" altLang="en-US" sz="700" b="0" i="0" kern="1200" dirty="0">
                <a:solidFill>
                  <a:schemeClr val="tx1">
                    <a:alpha val="99000"/>
                  </a:schemeClr>
                </a:solidFill>
                <a:latin typeface="Segoe UI" pitchFamily="34" charset="0"/>
                <a:ea typeface="+mn-ea"/>
                <a:cs typeface="+mn-cs"/>
              </a:rPr>
              <a:t>为什么软件系统分析员的工资要比普通程序员高？就是因为需求分析困难嘛。</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4163725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13</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456302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访谈是最早开始使用的获取用户需求的技术，也是迄今为止仍然广泛使用的需求分析技术。</a:t>
            </a:r>
          </a:p>
          <a:p>
            <a:pPr indent="-6350">
              <a:buFontTx/>
              <a:buNone/>
            </a:pPr>
            <a:r>
              <a:rPr lang="zh-CN" altLang="en-US" dirty="0"/>
              <a:t>访谈有两种基本形式，分别是正式的和非正式的访谈。正式访谈时，系统分析员将提出一些事先准备好的具体问题。在非正式访谈中，分析员将提出一些用户可以自由回答的开放性问题，以鼓励被访问人员说出自己的想法。</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14</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033288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Times New Roman" pitchFamily="18" charset="0"/>
                <a:cs typeface="Times New Roman" pitchFamily="18" charset="0"/>
              </a:rPr>
              <a:t>在进行调查问卷设计之前，要确定访谈对象，应对他们的基本信息有一定的了解，如文化程度、年龄阶段、知识背景等等。往往同样的调研目的对于不同的访谈对象要设计不同的访谈问题。</a:t>
            </a:r>
          </a:p>
          <a:p>
            <a:endParaRPr lang="en-US" altLang="zh-CN" dirty="0"/>
          </a:p>
          <a:p>
            <a:r>
              <a:rPr lang="en-US" altLang="zh-CN" dirty="0">
                <a:latin typeface="Times New Roman" pitchFamily="18" charset="0"/>
                <a:cs typeface="Times New Roman" pitchFamily="18" charset="0"/>
              </a:rPr>
              <a:t> </a:t>
            </a:r>
            <a:r>
              <a:rPr lang="zh-CN" altLang="en-US" dirty="0">
                <a:latin typeface="Times New Roman" pitchFamily="18" charset="0"/>
                <a:cs typeface="Times New Roman" pitchFamily="18" charset="0"/>
              </a:rPr>
              <a:t>根据先前的工作准备以及访谈的目的和维度，可召集调研小组以及小组以外的其他成员进行头脑风暴，针对每一个维度，畅所欲言的提出问题。</a:t>
            </a:r>
            <a:endParaRPr lang="en-US" altLang="zh-CN" dirty="0">
              <a:latin typeface="Times New Roman" pitchFamily="18" charset="0"/>
              <a:cs typeface="Times New Roman" pitchFamily="18" charset="0"/>
            </a:endParaRPr>
          </a:p>
          <a:p>
            <a:endParaRPr lang="en-US" altLang="zh-CN" dirty="0">
              <a:latin typeface="Times New Roman" pitchFamily="18" charset="0"/>
              <a:cs typeface="Times New Roman" pitchFamily="18"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latin typeface="Times New Roman" pitchFamily="18" charset="0"/>
                <a:cs typeface="Times New Roman" pitchFamily="18" charset="0"/>
              </a:rPr>
              <a:t>罗列出所有的问题，剔除和调研目的无关的问题，探讨可以深入调研或者遗漏的问题。</a:t>
            </a:r>
          </a:p>
          <a:p>
            <a:endParaRPr lang="zh-CN" altLang="en-US" dirty="0"/>
          </a:p>
        </p:txBody>
      </p:sp>
      <p:sp>
        <p:nvSpPr>
          <p:cNvPr id="4" name="灯片编号占位符 3"/>
          <p:cNvSpPr>
            <a:spLocks noGrp="1"/>
          </p:cNvSpPr>
          <p:nvPr>
            <p:ph type="sldNum" sz="quarter" idx="10"/>
          </p:nvPr>
        </p:nvSpPr>
        <p:spPr/>
        <p:txBody>
          <a:bodyPr/>
          <a:lstStyle/>
          <a:p>
            <a:pPr>
              <a:defRPr/>
            </a:pPr>
            <a:fld id="{D6E59017-05B2-4BB9-82B9-7BEC5E8FCCBF}" type="slidenum">
              <a:rPr lang="zh-CN" altLang="en-US" smtClean="0"/>
              <a:pPr>
                <a:defRPr/>
              </a:pPr>
              <a:t>15</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0542978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p:cNvSpPr>
            <a:spLocks noGrp="1" noChangeArrowheads="1"/>
          </p:cNvSpPr>
          <p:nvPr>
            <p:ph type="sldNum" sz="quarter" idx="5"/>
          </p:nvPr>
        </p:nvSpPr>
        <p:spPr>
          <a:ln/>
        </p:spPr>
        <p:txBody>
          <a:bodyPr/>
          <a:lstStyle/>
          <a:p>
            <a:fld id="{869066DA-C386-45C6-B4F8-4688FB589FED}" type="slidenum">
              <a:rPr lang="zh-CN" altLang="en-US"/>
              <a:pPr/>
              <a:t>16</a:t>
            </a:fld>
            <a:endParaRPr lang="en-US" altLang="zh-CN"/>
          </a:p>
        </p:txBody>
      </p:sp>
      <p:sp>
        <p:nvSpPr>
          <p:cNvPr id="371714" name="Rectangle 2"/>
          <p:cNvSpPr>
            <a:spLocks noGrp="1" noRot="1" noChangeAspect="1" noChangeArrowheads="1" noTextEdit="1"/>
          </p:cNvSpPr>
          <p:nvPr>
            <p:ph type="sldImg"/>
          </p:nvPr>
        </p:nvSpPr>
        <p:spPr>
          <a:xfrm>
            <a:off x="-2563813" y="2117725"/>
            <a:ext cx="12015788" cy="6759575"/>
          </a:xfrm>
          <a:ln/>
          <a:extLst>
            <a:ext uri="{91240B29-F687-4F45-9708-019B960494DF}">
              <a14:hiddenLine xmlns:a14="http://schemas.microsoft.com/office/drawing/2010/main" w="12700" cap="flat" cmpd="sng">
                <a:solidFill>
                  <a:schemeClr val="tx1"/>
                </a:solidFill>
                <a:prstDash val="solid"/>
                <a:miter lim="800000"/>
                <a:headEnd/>
                <a:tailEnd/>
              </a14:hiddenLine>
            </a:ext>
          </a:extLst>
        </p:spPr>
      </p:sp>
      <p:sp>
        <p:nvSpPr>
          <p:cNvPr id="371715" name="Rectangle 3"/>
          <p:cNvSpPr>
            <a:spLocks noGrp="1" noChangeArrowheads="1"/>
          </p:cNvSpPr>
          <p:nvPr>
            <p:ph type="body" idx="1"/>
          </p:nvPr>
        </p:nvSpPr>
        <p:spPr>
          <a:xfrm>
            <a:off x="950057" y="604752"/>
            <a:ext cx="4983691" cy="1113905"/>
          </a:xfrm>
          <a:noFill/>
          <a:ln/>
          <a:extLst>
            <a:ext uri="{91240B29-F687-4F45-9708-019B960494DF}">
              <a14:hiddenLine xmlns:a14="http://schemas.microsoft.com/office/drawing/2010/main" w="25400" cap="flat" cmpd="sng">
                <a:solidFill>
                  <a:schemeClr val="tx1"/>
                </a:solidFill>
                <a:prstDash val="solid"/>
                <a:miter lim="800000"/>
                <a:headEnd/>
                <a:tailEnd/>
              </a14:hiddenLine>
            </a:ext>
          </a:extLst>
        </p:spPr>
        <p:txBody>
          <a:bodyPr/>
          <a:lstStyle/>
          <a:p>
            <a:endParaRPr lang="it-IT" altLang="zh-CN" dirty="0"/>
          </a:p>
        </p:txBody>
      </p:sp>
      <p:sp>
        <p:nvSpPr>
          <p:cNvPr id="2" name="页脚占位符 1"/>
          <p:cNvSpPr>
            <a:spLocks noGrp="1"/>
          </p:cNvSpPr>
          <p:nvPr>
            <p:ph type="ftr" sz="quarter" idx="10"/>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372667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p:cNvSpPr>
            <a:spLocks noGrp="1" noChangeArrowheads="1"/>
          </p:cNvSpPr>
          <p:nvPr>
            <p:ph type="sldNum" sz="quarter" idx="5"/>
          </p:nvPr>
        </p:nvSpPr>
        <p:spPr>
          <a:ln/>
        </p:spPr>
        <p:txBody>
          <a:bodyPr/>
          <a:lstStyle/>
          <a:p>
            <a:fld id="{869066DA-C386-45C6-B4F8-4688FB589FED}" type="slidenum">
              <a:rPr lang="zh-CN" altLang="en-US"/>
              <a:pPr/>
              <a:t>17</a:t>
            </a:fld>
            <a:endParaRPr lang="en-US" altLang="zh-CN"/>
          </a:p>
        </p:txBody>
      </p:sp>
      <p:sp>
        <p:nvSpPr>
          <p:cNvPr id="371714" name="Rectangle 2"/>
          <p:cNvSpPr>
            <a:spLocks noGrp="1" noRot="1" noChangeAspect="1" noChangeArrowheads="1" noTextEdit="1"/>
          </p:cNvSpPr>
          <p:nvPr>
            <p:ph type="sldImg"/>
          </p:nvPr>
        </p:nvSpPr>
        <p:spPr>
          <a:xfrm>
            <a:off x="-2563813" y="2117725"/>
            <a:ext cx="12015788" cy="6759575"/>
          </a:xfrm>
          <a:ln/>
          <a:extLst>
            <a:ext uri="{91240B29-F687-4F45-9708-019B960494DF}">
              <a14:hiddenLine xmlns:a14="http://schemas.microsoft.com/office/drawing/2010/main" w="12700" cap="flat" cmpd="sng">
                <a:solidFill>
                  <a:schemeClr val="tx1"/>
                </a:solidFill>
                <a:prstDash val="solid"/>
                <a:miter lim="800000"/>
                <a:headEnd/>
                <a:tailEnd/>
              </a14:hiddenLine>
            </a:ext>
          </a:extLst>
        </p:spPr>
      </p:sp>
      <p:sp>
        <p:nvSpPr>
          <p:cNvPr id="371715" name="Rectangle 3"/>
          <p:cNvSpPr>
            <a:spLocks noGrp="1" noChangeArrowheads="1"/>
          </p:cNvSpPr>
          <p:nvPr>
            <p:ph type="body" idx="1"/>
          </p:nvPr>
        </p:nvSpPr>
        <p:spPr>
          <a:xfrm>
            <a:off x="950057" y="604752"/>
            <a:ext cx="4983691" cy="1113905"/>
          </a:xfrm>
          <a:noFill/>
          <a:ln/>
          <a:extLst>
            <a:ext uri="{91240B29-F687-4F45-9708-019B960494DF}">
              <a14:hiddenLine xmlns:a14="http://schemas.microsoft.com/office/drawing/2010/main" w="25400" cap="flat" cmpd="sng">
                <a:solidFill>
                  <a:schemeClr val="tx1"/>
                </a:solidFill>
                <a:prstDash val="solid"/>
                <a:miter lim="800000"/>
                <a:headEnd/>
                <a:tailEnd/>
              </a14:hiddenLine>
            </a:ext>
          </a:extLst>
        </p:spPr>
        <p:txBody>
          <a:bodyPr/>
          <a:lstStyle/>
          <a:p>
            <a:endParaRPr lang="it-IT" altLang="zh-CN" dirty="0"/>
          </a:p>
        </p:txBody>
      </p:sp>
      <p:sp>
        <p:nvSpPr>
          <p:cNvPr id="2" name="页脚占位符 1"/>
          <p:cNvSpPr>
            <a:spLocks noGrp="1"/>
          </p:cNvSpPr>
          <p:nvPr>
            <p:ph type="ftr" sz="quarter" idx="10"/>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872163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031"/>
          <p:cNvSpPr>
            <a:spLocks noGrp="1" noChangeArrowheads="1"/>
          </p:cNvSpPr>
          <p:nvPr>
            <p:ph type="sldNum" sz="quarter" idx="5"/>
          </p:nvPr>
        </p:nvSpPr>
        <p:spPr>
          <a:ln/>
        </p:spPr>
        <p:txBody>
          <a:bodyPr/>
          <a:lstStyle/>
          <a:p>
            <a:fld id="{869066DA-C386-45C6-B4F8-4688FB589FED}" type="slidenum">
              <a:rPr lang="zh-CN" altLang="en-US"/>
              <a:pPr/>
              <a:t>18</a:t>
            </a:fld>
            <a:endParaRPr lang="en-US" altLang="zh-CN"/>
          </a:p>
        </p:txBody>
      </p:sp>
      <p:sp>
        <p:nvSpPr>
          <p:cNvPr id="371714" name="Rectangle 2"/>
          <p:cNvSpPr>
            <a:spLocks noGrp="1" noRot="1" noChangeAspect="1" noChangeArrowheads="1" noTextEdit="1"/>
          </p:cNvSpPr>
          <p:nvPr>
            <p:ph type="sldImg"/>
          </p:nvPr>
        </p:nvSpPr>
        <p:spPr>
          <a:xfrm>
            <a:off x="-2563813" y="2117725"/>
            <a:ext cx="12015788" cy="6759575"/>
          </a:xfrm>
          <a:ln/>
          <a:extLst>
            <a:ext uri="{91240B29-F687-4F45-9708-019B960494DF}">
              <a14:hiddenLine xmlns:a14="http://schemas.microsoft.com/office/drawing/2010/main" w="12700" cap="flat" cmpd="sng">
                <a:solidFill>
                  <a:schemeClr val="tx1"/>
                </a:solidFill>
                <a:prstDash val="solid"/>
                <a:miter lim="800000"/>
                <a:headEnd/>
                <a:tailEnd/>
              </a14:hiddenLine>
            </a:ext>
          </a:extLst>
        </p:spPr>
      </p:sp>
      <p:sp>
        <p:nvSpPr>
          <p:cNvPr id="371715" name="Rectangle 3"/>
          <p:cNvSpPr>
            <a:spLocks noGrp="1" noChangeArrowheads="1"/>
          </p:cNvSpPr>
          <p:nvPr>
            <p:ph type="body" idx="1"/>
          </p:nvPr>
        </p:nvSpPr>
        <p:spPr>
          <a:xfrm>
            <a:off x="950057" y="604752"/>
            <a:ext cx="4983691" cy="1113905"/>
          </a:xfrm>
          <a:noFill/>
          <a:ln/>
          <a:extLst>
            <a:ext uri="{91240B29-F687-4F45-9708-019B960494DF}">
              <a14:hiddenLine xmlns:a14="http://schemas.microsoft.com/office/drawing/2010/main" w="25400" cap="flat" cmpd="sng">
                <a:solidFill>
                  <a:schemeClr val="tx1"/>
                </a:solidFill>
                <a:prstDash val="solid"/>
                <a:miter lim="800000"/>
                <a:headEnd/>
                <a:tailEnd/>
              </a14:hiddenLine>
            </a:ext>
          </a:extLst>
        </p:spPr>
        <p:txBody>
          <a:bodyPr/>
          <a:lstStyle/>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400" b="1" dirty="0">
                <a:latin typeface="楷体" pitchFamily="49" charset="-122"/>
                <a:ea typeface="楷体" pitchFamily="49" charset="-122"/>
              </a:rPr>
              <a:t>，对被访谈者的坦诚意见不要质询</a:t>
            </a:r>
          </a:p>
          <a:p>
            <a:endParaRPr lang="it-IT" altLang="zh-CN" dirty="0"/>
          </a:p>
        </p:txBody>
      </p:sp>
      <p:sp>
        <p:nvSpPr>
          <p:cNvPr id="2" name="页脚占位符 1"/>
          <p:cNvSpPr>
            <a:spLocks noGrp="1"/>
          </p:cNvSpPr>
          <p:nvPr>
            <p:ph type="ftr" sz="quarter" idx="10"/>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137972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当需要调查大量人员的意见时，向被调查人分发调查表是一个十分有效的做法。经过仔细考虑写出的书面回答可能比被访者对问题的口头回答更准确。分析员仔细阅读收回的调查表，然后再有针对性地访问一些用户，以便向他们询问在分析调查表时发现的新问题。</a:t>
            </a:r>
          </a:p>
          <a:p>
            <a:endParaRPr lang="zh-CN" altLang="en-US" dirty="0"/>
          </a:p>
        </p:txBody>
      </p:sp>
      <p:sp>
        <p:nvSpPr>
          <p:cNvPr id="4" name="灯片编号占位符 3"/>
          <p:cNvSpPr>
            <a:spLocks noGrp="1"/>
          </p:cNvSpPr>
          <p:nvPr>
            <p:ph type="sldNum" sz="quarter" idx="10"/>
          </p:nvPr>
        </p:nvSpPr>
        <p:spPr/>
        <p:txBody>
          <a:bodyPr/>
          <a:lstStyle/>
          <a:p>
            <a:pPr>
              <a:defRPr/>
            </a:pPr>
            <a:fld id="{D6E59017-05B2-4BB9-82B9-7BEC5E8FCCBF}" type="slidenum">
              <a:rPr lang="zh-CN" altLang="en-US" smtClean="0"/>
              <a:pPr>
                <a:defRPr/>
              </a:pPr>
              <a:t>19</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054297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也就是要对目标系统提出完整、正确、准确、清晰、具体的要求。在需求分析阶段结束之前，系统分析员应该写出需求规格说明书，以书面形式准确地描述软件需求。</a:t>
            </a:r>
            <a:endParaRPr lang="en-US" altLang="zh-CN" dirty="0"/>
          </a:p>
          <a:p>
            <a:r>
              <a:rPr lang="zh-CN" altLang="en-US" dirty="0"/>
              <a:t>需求分析和规格说明是一项十分艰巨复杂的工作。用户与分析员之间需要沟通的内容非常多，在双方交流信息的过程中很容易出现误解或遗漏，也可能存在二义性。因此，不仅在整个需求分析过程中应该采用行之有效的通信工具，集中精力细致工作，而且必须严格审查验证需求分析的结果。</a:t>
            </a:r>
          </a:p>
        </p:txBody>
      </p:sp>
      <p:sp>
        <p:nvSpPr>
          <p:cNvPr id="4" name="灯片编号占位符 3"/>
          <p:cNvSpPr>
            <a:spLocks noGrp="1"/>
          </p:cNvSpPr>
          <p:nvPr>
            <p:ph type="sldNum" sz="quarter" idx="10"/>
          </p:nvPr>
        </p:nvSpPr>
        <p:spPr/>
        <p:txBody>
          <a:bodyPr/>
          <a:lstStyle/>
          <a:p>
            <a:fld id="{8B263312-38AA-4E1E-B2B5-0F8F122B24FE}" type="slidenum">
              <a:rPr lang="en-US" smtClean="0"/>
              <a:pPr/>
              <a:t>2</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5213747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20</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101436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软件系统本质上是信息处理系统，而任何信息处理系统的基本功能都是把输入数据转变成需要的输出信息。数据决定了需要的处理和算法，看来数据显然是需求分析的出发点。在可行性研究阶段许多实际的数据元素被忽略了，当时分析员还不需要考虑这些细节，现在是定义这些数据元素的时候了。</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21</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948576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输出数据是由哪些元素组成的呢</a:t>
            </a:r>
            <a:r>
              <a:rPr lang="en-US" altLang="zh-CN" dirty="0"/>
              <a:t>?</a:t>
            </a:r>
            <a:r>
              <a:rPr lang="zh-CN" altLang="en-US" dirty="0"/>
              <a:t>通过调查访问不难搞清这个问题。那么，每个输出数据元素又是从哪里来的呢</a:t>
            </a:r>
            <a:r>
              <a:rPr lang="en-US" altLang="zh-CN" dirty="0"/>
              <a:t>?</a:t>
            </a:r>
            <a:r>
              <a:rPr lang="zh-CN" altLang="en-US" dirty="0"/>
              <a:t>既然它们是系统的输出，显然它们或者是从外面输入到系统中来的，或者是通过计算由系统中产生出来的。沿数据流图从输出端往输入端回溯，应该能够确定每个数据元素的来源，与此同时也就初步定义了有关的算法。但是，可行性研究阶段产生的是高层数据流图，许多具体的细节没有包括在里面，因此沿数据流图回溯时常常遇到下述问题：为了得到某个数据元素需要用到数据流图中目前还没有的数据元素，或者得出这个数据元素需要用的算法尚不完全清楚。</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为了解决这些问题，往往需要向用户和其他有关人员请教，他们的回答使分析员对目标系统的认识更深入更具体了，系统中更多的数据元素被划分出来了，更多的算法被搞清楚了。</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为了解决这些问题，往往需要向用户和其他有关人员请教，他们的回答使分析员对目标系统的认识更深入更具体了，系统中更多的数据元素被划分出来了，更多的算法被搞清楚了。通常把分析过程中得到的有关数据元素的信息记录在数据字典中，把对算法的简明描述记录在</a:t>
            </a:r>
            <a:r>
              <a:rPr lang="en-US" altLang="zh-CN" dirty="0"/>
              <a:t>IPO</a:t>
            </a:r>
            <a:r>
              <a:rPr lang="zh-CN" altLang="en-US" dirty="0"/>
              <a:t>图</a:t>
            </a:r>
            <a:r>
              <a:rPr lang="en-US" altLang="zh-CN" dirty="0"/>
              <a:t>(</a:t>
            </a:r>
            <a:r>
              <a:rPr lang="zh-CN" altLang="en-US" dirty="0"/>
              <a:t>见</a:t>
            </a:r>
            <a:r>
              <a:rPr lang="en-US" altLang="zh-CN" dirty="0"/>
              <a:t>3.7</a:t>
            </a:r>
            <a:r>
              <a:rPr lang="zh-CN" altLang="en-US" dirty="0"/>
              <a:t>节</a:t>
            </a:r>
            <a:r>
              <a:rPr lang="en-US" altLang="zh-CN" dirty="0"/>
              <a:t>)</a:t>
            </a:r>
            <a:r>
              <a:rPr lang="zh-CN" altLang="en-US" dirty="0"/>
              <a:t>中。通过分析而补充的数据流、数据存储和处理，应该添加到数据流图的适当位置上。</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22</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7801702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9679360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24</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136934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为了解决上述问题，人们研究出一种面向团队的需求收集法，称为简易的应用规格说明技术。这种方法提倡用户与开发者密切合作，共同标识问题，提出解决方案要素，商讨不同方案并指定基本需求。今天，简易的应用规格说明技术已经成为信息系统领域使用的主流技术。</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25</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3225865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26</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8737518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27</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6214740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28</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3995537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快速建立软件原型是最准确、最有效、最强大的需求分析技术。快速原型就是快速建立起来的旨在演示目标系统主要功能的可运行的程序。</a:t>
            </a:r>
            <a:endParaRPr lang="en-US" altLang="zh-CN" dirty="0"/>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快速原型应该具备的第一个特性是</a:t>
            </a:r>
            <a:r>
              <a:rPr lang="zh-CN" altLang="en-US" dirty="0">
                <a:latin typeface="Arial"/>
              </a:rPr>
              <a:t>“</a:t>
            </a:r>
            <a:r>
              <a:rPr lang="zh-CN" altLang="en-US" dirty="0"/>
              <a:t>快速</a:t>
            </a:r>
            <a:r>
              <a:rPr lang="zh-CN" altLang="en-US" dirty="0">
                <a:latin typeface="Arial"/>
              </a:rPr>
              <a:t>”</a:t>
            </a:r>
            <a:r>
              <a:rPr lang="zh-CN" altLang="en-US" dirty="0"/>
              <a:t>。快速原型的目的是尽快向用户提供一个可在计算机上运行的目标系统的模型，以便使用户和开发者在目标系统应该</a:t>
            </a:r>
            <a:r>
              <a:rPr lang="zh-CN" altLang="en-US" dirty="0">
                <a:latin typeface="Arial"/>
              </a:rPr>
              <a:t>“</a:t>
            </a:r>
            <a:r>
              <a:rPr lang="zh-CN" altLang="en-US" dirty="0"/>
              <a:t>做什么</a:t>
            </a:r>
            <a:r>
              <a:rPr lang="zh-CN" altLang="en-US" dirty="0">
                <a:latin typeface="Arial"/>
              </a:rPr>
              <a:t>”</a:t>
            </a:r>
            <a:r>
              <a:rPr lang="zh-CN" altLang="en-US" dirty="0"/>
              <a:t>这个问题上尽可能快地达成共识。因此，原型的某些缺陷是可以忽略的，只要这些缺陷不严重地损害原型的功能，不会使用户对产品的行为产生误解，就不必管它们。</a:t>
            </a:r>
          </a:p>
          <a:p>
            <a:endParaRPr lang="en-US" altLang="zh-CN" dirty="0"/>
          </a:p>
          <a:p>
            <a:pPr indent="-6350">
              <a:buFontTx/>
              <a:buNone/>
            </a:pPr>
            <a:r>
              <a:rPr lang="zh-CN" altLang="en-US" dirty="0"/>
              <a:t>快速原型应该具备的第二个特性是</a:t>
            </a:r>
            <a:r>
              <a:rPr lang="zh-CN" altLang="en-US" dirty="0">
                <a:latin typeface="Arial"/>
              </a:rPr>
              <a:t>“</a:t>
            </a:r>
            <a:r>
              <a:rPr lang="zh-CN" altLang="en-US" dirty="0"/>
              <a:t>容易修改</a:t>
            </a:r>
            <a:r>
              <a:rPr lang="zh-CN" altLang="en-US" dirty="0">
                <a:latin typeface="Arial"/>
              </a:rPr>
              <a:t>”</a:t>
            </a:r>
            <a:r>
              <a:rPr lang="zh-CN" altLang="en-US" dirty="0"/>
              <a:t>。如果原型的第一版不是用户所需要的，就必须根据用户的意见迅速地修改它，构建出原型的第二版，以更好地满足用户需求。在实际开发软件产品时，原型的</a:t>
            </a:r>
            <a:r>
              <a:rPr lang="zh-CN" altLang="en-US" dirty="0">
                <a:latin typeface="Arial"/>
              </a:rPr>
              <a:t>“</a:t>
            </a:r>
            <a:r>
              <a:rPr lang="zh-CN" altLang="en-US" dirty="0"/>
              <a:t>修改</a:t>
            </a:r>
            <a:r>
              <a:rPr lang="en-US" altLang="zh-CN" dirty="0">
                <a:latin typeface="Arial"/>
              </a:rPr>
              <a:t>—</a:t>
            </a:r>
            <a:r>
              <a:rPr lang="zh-CN" altLang="en-US" dirty="0"/>
              <a:t>试用</a:t>
            </a:r>
            <a:r>
              <a:rPr lang="en-US" altLang="zh-CN" dirty="0">
                <a:latin typeface="Arial"/>
              </a:rPr>
              <a:t>—</a:t>
            </a:r>
            <a:r>
              <a:rPr lang="zh-CN" altLang="en-US" dirty="0"/>
              <a:t>反馈</a:t>
            </a:r>
            <a:r>
              <a:rPr lang="zh-CN" altLang="en-US" dirty="0">
                <a:latin typeface="Arial"/>
              </a:rPr>
              <a:t>”</a:t>
            </a:r>
            <a:r>
              <a:rPr lang="zh-CN" altLang="en-US" dirty="0"/>
              <a:t>过程可能重复多遍，如果修改耗时过多，势必延误软件开发时间。</a:t>
            </a:r>
          </a:p>
          <a:p>
            <a:pPr indent="-6350">
              <a:buFontTx/>
              <a:buNone/>
            </a:pPr>
            <a:r>
              <a:rPr lang="zh-CN" altLang="en-US" dirty="0"/>
              <a:t>为了快速地构建和修改原型，通常使用下述</a:t>
            </a:r>
            <a:r>
              <a:rPr lang="en-US" altLang="zh-CN" dirty="0"/>
              <a:t>3</a:t>
            </a:r>
            <a:r>
              <a:rPr lang="zh-CN" altLang="en-US" dirty="0"/>
              <a:t>种方法和工具：</a:t>
            </a:r>
          </a:p>
          <a:p>
            <a:pPr indent="-6350">
              <a:buFontTx/>
              <a:buNone/>
            </a:pPr>
            <a:r>
              <a:rPr lang="en-US" altLang="zh-CN" dirty="0"/>
              <a:t>(1) </a:t>
            </a:r>
            <a:r>
              <a:rPr lang="zh-CN" altLang="en-US" dirty="0"/>
              <a:t>第四代技术</a:t>
            </a:r>
          </a:p>
          <a:p>
            <a:pPr indent="-6350">
              <a:buFontTx/>
              <a:buNone/>
            </a:pPr>
            <a:r>
              <a:rPr lang="zh-CN" altLang="en-US" dirty="0"/>
              <a:t>第四代技术包括众多数据库查询和报表语言、程序和应用系统生成器以及其他非常高级的非过程语言。第四代技术使得软件工程师能够快速地生成可执行的代码，它们是较理想的快速原型工具。</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29</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0276145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尽管目前有许多不同的用于需求分析的结构化分析方法，但是，所有这些分析方法都遵守下述准则：</a:t>
            </a:r>
          </a:p>
          <a:p>
            <a:pPr indent="-6350">
              <a:buFontTx/>
              <a:buNone/>
            </a:pPr>
            <a:r>
              <a:rPr lang="en-US" altLang="zh-CN" dirty="0"/>
              <a:t>(1) </a:t>
            </a:r>
            <a:r>
              <a:rPr lang="zh-CN" altLang="en-US" dirty="0"/>
              <a:t>必须理解并描述问题的信息域，根据这条准则应该建立数据模型。</a:t>
            </a:r>
          </a:p>
          <a:p>
            <a:pPr indent="-6350">
              <a:buFontTx/>
              <a:buNone/>
            </a:pPr>
            <a:r>
              <a:rPr lang="en-US" altLang="zh-CN" dirty="0"/>
              <a:t>(2) </a:t>
            </a:r>
            <a:r>
              <a:rPr lang="zh-CN" altLang="en-US" dirty="0"/>
              <a:t>必须定义软件应完成的功能，这条准则要求建立功能模型。</a:t>
            </a:r>
          </a:p>
          <a:p>
            <a:pPr indent="-6350">
              <a:buFontTx/>
              <a:buNone/>
            </a:pPr>
            <a:r>
              <a:rPr lang="en-US" altLang="zh-CN" dirty="0"/>
              <a:t>(3) </a:t>
            </a:r>
            <a:r>
              <a:rPr lang="zh-CN" altLang="en-US" dirty="0"/>
              <a:t>必须描述作为外部事件结果的软件行为，这条准则要求建立行为模型。</a:t>
            </a:r>
          </a:p>
          <a:p>
            <a:pPr indent="-6350">
              <a:buFontTx/>
              <a:buNone/>
            </a:pPr>
            <a:r>
              <a:rPr lang="en-US" altLang="zh-CN" dirty="0"/>
              <a:t>(4) </a:t>
            </a:r>
            <a:r>
              <a:rPr lang="zh-CN" altLang="en-US" dirty="0"/>
              <a:t>必须对描述信息、功能和行为的模型进行分解，用层次的方式展示细节。</a:t>
            </a:r>
          </a:p>
        </p:txBody>
      </p:sp>
      <p:sp>
        <p:nvSpPr>
          <p:cNvPr id="4" name="灯片编号占位符 3"/>
          <p:cNvSpPr>
            <a:spLocks noGrp="1"/>
          </p:cNvSpPr>
          <p:nvPr>
            <p:ph type="sldNum" sz="quarter" idx="10"/>
          </p:nvPr>
        </p:nvSpPr>
        <p:spPr/>
        <p:txBody>
          <a:bodyPr/>
          <a:lstStyle/>
          <a:p>
            <a:fld id="{8B263312-38AA-4E1E-B2B5-0F8F122B24FE}" type="slidenum">
              <a:rPr lang="en-US" smtClean="0"/>
              <a:pPr/>
              <a:t>3</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954951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30</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428763586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为了更好地理解复杂事物，人们常常采用建立事物模型的方法。所谓模型，就是为了理解事物而对事物做出的一种抽象，是对事物的一种无歧义的书面描述。通常，模型由一组图形符号和组织这些符号的规则组成。</a:t>
            </a:r>
          </a:p>
          <a:p>
            <a:pPr indent="-6350">
              <a:buFontTx/>
              <a:buNone/>
            </a:pPr>
            <a:r>
              <a:rPr lang="zh-CN" altLang="en-US" dirty="0"/>
              <a:t>结构化分析实质上是一种创建模型的活动。为了开发出复杂的软件系统，系统分析员应该从不同角度抽象出目标系统的特性，使用精确的表示方法构造系统的模型，验证模型是否满足用户对目标系统的需求，并在设计过程中逐渐把和实现有关的细节加进模型中，直至最终用程序实现模型。</a:t>
            </a:r>
          </a:p>
          <a:p>
            <a:pPr indent="-6350">
              <a:buFontTx/>
              <a:buNone/>
            </a:pPr>
            <a:r>
              <a:rPr lang="zh-CN" altLang="en-US" dirty="0"/>
              <a:t>根据本章开头讲述的结构化分析准则，需求分析过程应该建立</a:t>
            </a:r>
            <a:r>
              <a:rPr lang="en-US" altLang="zh-CN" dirty="0"/>
              <a:t>3</a:t>
            </a:r>
            <a:r>
              <a:rPr lang="zh-CN" altLang="en-US" dirty="0"/>
              <a:t>种模型，它们分别是数据模型、功能模型和行为模型。</a:t>
            </a:r>
            <a:endParaRPr lang="en-US" altLang="zh-CN" dirty="0"/>
          </a:p>
          <a:p>
            <a:pPr indent="-6350">
              <a:buFontTx/>
              <a:buNone/>
            </a:pPr>
            <a:endParaRPr lang="en-US" altLang="zh-CN" dirty="0"/>
          </a:p>
          <a:p>
            <a:pPr indent="-6350">
              <a:buFontTx/>
              <a:buNone/>
            </a:pPr>
            <a:r>
              <a:rPr lang="zh-CN" altLang="en-US" dirty="0"/>
              <a:t>通过需求分析除了创建分析模型之外，还应该写出软件需求规格说明书，它是需求分析阶段得出的最主要的文档。</a:t>
            </a:r>
          </a:p>
          <a:p>
            <a:pPr indent="-6350">
              <a:buFontTx/>
              <a:buNone/>
            </a:pPr>
            <a:r>
              <a:rPr lang="zh-CN" altLang="en-US" dirty="0"/>
              <a:t>通常用自然语言完整、准确、具体地描述系统的数据要求、功能需求、性能需求、可靠性和可用性要求、出错处理需求、接口需求、约束、逆向需求以及将来可能提出的要求。自然语言的规格说明具有容易书写、容易理解的优点，为大多数人所欢迎和采用。</a:t>
            </a:r>
          </a:p>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为了消除用自然语言书写的软件需求规格说明书中可能存在的不一致、歧义、含糊、不完整及抽象层次混乱等问题，有些人主张用形式化方法描述用户对软件系统的需求，第</a:t>
            </a:r>
            <a:r>
              <a:rPr lang="en-US" altLang="zh-CN" dirty="0"/>
              <a:t>4</a:t>
            </a:r>
            <a:r>
              <a:rPr lang="zh-CN" altLang="en-US" dirty="0"/>
              <a:t>章将简要地介绍形式化说明技术。</a:t>
            </a:r>
          </a:p>
          <a:p>
            <a:pPr indent="-6350">
              <a:buFontTx/>
              <a:buNone/>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31</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8116693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32</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63701010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a:t>为了把用户的数据要求清楚、准确地描述出来，系统分析员通常建立一个概念性的数据模型</a:t>
            </a:r>
            <a:r>
              <a:rPr lang="en-US" altLang="zh-CN" dirty="0"/>
              <a:t>(</a:t>
            </a:r>
            <a:r>
              <a:rPr lang="zh-CN" altLang="en-US" dirty="0"/>
              <a:t>也称为信息模型</a:t>
            </a:r>
            <a:r>
              <a:rPr lang="en-US" altLang="zh-CN" dirty="0"/>
              <a:t>)</a:t>
            </a:r>
            <a:r>
              <a:rPr lang="zh-CN" altLang="en-US" dirty="0"/>
              <a:t>。概念性数据模型是一种面向问题的数据模型，是按照用户的观点对数据建立的模型。它描述了从用户角度看到的数据，它反映了用户的现实环境，而且与在软件系统中的实现方法无关。</a:t>
            </a:r>
          </a:p>
          <a:p>
            <a:pPr indent="-6350">
              <a:buFontTx/>
              <a:buNone/>
            </a:pPr>
            <a:r>
              <a:rPr lang="zh-CN" altLang="en-US" dirty="0"/>
              <a:t>数据模型中包含</a:t>
            </a:r>
            <a:r>
              <a:rPr lang="en-US" altLang="zh-CN" dirty="0"/>
              <a:t>3</a:t>
            </a:r>
            <a:r>
              <a:rPr lang="zh-CN" altLang="en-US" dirty="0"/>
              <a:t>种相互关联的信息：数据对象、数据对象的属性及数据对象彼此间相互连接的关系。</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33</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254804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36</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77991956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软件系统经常使用各种长期保存的信息，这些信息通常以一定方式组织并存储在数据库或文件中，为减少数据冗余，避免出现插入异常或删除异常，简化修改数据的过程，通常需要把数据结构规范化。</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通常用</a:t>
            </a:r>
            <a:r>
              <a:rPr lang="zh-CN" altLang="en-US" dirty="0">
                <a:latin typeface="Arial"/>
              </a:rPr>
              <a:t>“</a:t>
            </a:r>
            <a:r>
              <a:rPr lang="zh-CN" altLang="en-US" dirty="0"/>
              <a:t>范式</a:t>
            </a:r>
            <a:r>
              <a:rPr lang="en-US" altLang="zh-CN" dirty="0"/>
              <a:t>(normal forms)</a:t>
            </a:r>
            <a:r>
              <a:rPr lang="en-US" altLang="zh-CN" dirty="0">
                <a:latin typeface="Arial"/>
              </a:rPr>
              <a:t>”</a:t>
            </a:r>
            <a:r>
              <a:rPr lang="zh-CN" altLang="en-US" dirty="0"/>
              <a:t>定义消除数据冗余的程度。第一范式</a:t>
            </a:r>
            <a:r>
              <a:rPr lang="en-US" altLang="zh-CN" dirty="0"/>
              <a:t>(1 NF)</a:t>
            </a:r>
            <a:r>
              <a:rPr lang="zh-CN" altLang="en-US" dirty="0"/>
              <a:t>数据冗余程度最大，第五范式</a:t>
            </a:r>
            <a:r>
              <a:rPr lang="en-US" altLang="zh-CN" dirty="0"/>
              <a:t>(5 NF)</a:t>
            </a:r>
            <a:r>
              <a:rPr lang="zh-CN" altLang="en-US" dirty="0"/>
              <a:t>数据冗余程度最小。但是，范式级别越高，存储同样数据就需要分解成更多张表，因此，</a:t>
            </a:r>
            <a:r>
              <a:rPr lang="zh-CN" altLang="en-US" dirty="0">
                <a:latin typeface="Arial"/>
              </a:rPr>
              <a:t>“</a:t>
            </a:r>
            <a:r>
              <a:rPr lang="zh-CN" altLang="en-US" dirty="0"/>
              <a:t>存储自身</a:t>
            </a:r>
            <a:r>
              <a:rPr lang="zh-CN" altLang="en-US" dirty="0">
                <a:latin typeface="Arial"/>
              </a:rPr>
              <a:t>”</a:t>
            </a:r>
            <a:r>
              <a:rPr lang="zh-CN" altLang="en-US" dirty="0"/>
              <a:t>的过程也就越复杂。第二，随着范式级别的提高，数据的存储结构与基于问题域的结构间的匹配程度也随之下降，因此，在需求变化时数据的稳定性较差。第三，范式级别提高则需要访问的表增多，因此性能</a:t>
            </a:r>
            <a:r>
              <a:rPr lang="en-US" altLang="zh-CN" dirty="0"/>
              <a:t>(</a:t>
            </a:r>
            <a:r>
              <a:rPr lang="zh-CN" altLang="en-US" dirty="0"/>
              <a:t>速度</a:t>
            </a:r>
            <a:r>
              <a:rPr lang="en-US" altLang="zh-CN" dirty="0"/>
              <a:t>)</a:t>
            </a:r>
            <a:r>
              <a:rPr lang="zh-CN" altLang="en-US" dirty="0"/>
              <a:t>将下降。从实用角度看来，在大多数场合选用第三范式都比较恰当。</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latinLnBrk="0"/>
            <a:r>
              <a:rPr lang="zh-CN" altLang="en-US" sz="700" b="1" i="0" kern="1200" dirty="0">
                <a:solidFill>
                  <a:schemeClr val="tx1">
                    <a:alpha val="99000"/>
                  </a:schemeClr>
                </a:solidFill>
                <a:effectLst/>
                <a:latin typeface="Segoe UI" pitchFamily="34" charset="0"/>
                <a:ea typeface="+mn-ea"/>
                <a:cs typeface="+mn-cs"/>
              </a:rPr>
              <a:t> 第一范式（</a:t>
            </a:r>
            <a:r>
              <a:rPr lang="en-US" altLang="zh-CN" sz="700" b="1" i="0" kern="1200" dirty="0">
                <a:solidFill>
                  <a:schemeClr val="tx1">
                    <a:alpha val="99000"/>
                  </a:schemeClr>
                </a:solidFill>
                <a:effectLst/>
                <a:latin typeface="Segoe UI" pitchFamily="34" charset="0"/>
                <a:ea typeface="+mn-ea"/>
                <a:cs typeface="+mn-cs"/>
              </a:rPr>
              <a:t>1NF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当关系模式</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的所有属性都不能分解更基本的数据元素时，即</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的所有属性都处于原子特征时，就叫做第一范式（</a:t>
            </a:r>
            <a:r>
              <a:rPr lang="en-US" altLang="zh-CN" sz="700" b="0" i="0" kern="1200" dirty="0">
                <a:solidFill>
                  <a:schemeClr val="tx1">
                    <a:alpha val="99000"/>
                  </a:schemeClr>
                </a:solidFill>
                <a:effectLst/>
                <a:latin typeface="Segoe UI" pitchFamily="34" charset="0"/>
                <a:ea typeface="+mn-ea"/>
                <a:cs typeface="+mn-cs"/>
              </a:rPr>
              <a:t>1NF</a:t>
            </a:r>
            <a:r>
              <a:rPr lang="zh-CN" altLang="en-US" sz="700" b="0" i="0" kern="1200" dirty="0">
                <a:solidFill>
                  <a:schemeClr val="tx1">
                    <a:alpha val="99000"/>
                  </a:schemeClr>
                </a:solidFill>
                <a:effectLst/>
                <a:latin typeface="Segoe UI" pitchFamily="34" charset="0"/>
                <a:ea typeface="+mn-ea"/>
                <a:cs typeface="+mn-cs"/>
              </a:rPr>
              <a:t>）。</a:t>
            </a:r>
          </a:p>
          <a:p>
            <a:pPr latinLnBrk="0"/>
            <a:r>
              <a:rPr lang="zh-CN" altLang="en-US" sz="700" b="0" i="0" kern="1200" dirty="0">
                <a:solidFill>
                  <a:schemeClr val="tx1">
                    <a:alpha val="99000"/>
                  </a:schemeClr>
                </a:solidFill>
                <a:effectLst/>
                <a:latin typeface="Segoe UI" pitchFamily="34" charset="0"/>
                <a:ea typeface="+mn-ea"/>
                <a:cs typeface="+mn-cs"/>
              </a:rPr>
              <a:t>  例如：我们在关于员工的关系模式中，如果工资这项属性可以再分成基本工资和奖金的话，那么它就不属性第一范式，如果不能再分的话就属性第一范式，当然，需要员工这个关系模式里所有属性都满足这个条件。</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第二范式（</a:t>
            </a:r>
            <a:r>
              <a:rPr lang="en-US" altLang="zh-CN" sz="700" b="1" i="0" kern="1200" dirty="0">
                <a:solidFill>
                  <a:schemeClr val="tx1">
                    <a:alpha val="99000"/>
                  </a:schemeClr>
                </a:solidFill>
                <a:effectLst/>
                <a:latin typeface="Segoe UI" pitchFamily="34" charset="0"/>
                <a:ea typeface="+mn-ea"/>
                <a:cs typeface="+mn-cs"/>
              </a:rPr>
              <a:t>2NF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如果关系模式</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在满足第一范式的基础下，并且所有</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的所有非主属性都完全依赖于</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（关于依赖自己查询）的每一个候选关键字属性，则叫做</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满足第二范式。</a:t>
            </a:r>
          </a:p>
          <a:p>
            <a:pPr latinLnBrk="0"/>
            <a:r>
              <a:rPr lang="zh-CN" altLang="en-US" sz="700" b="0" i="0" kern="1200" dirty="0">
                <a:solidFill>
                  <a:schemeClr val="tx1">
                    <a:alpha val="99000"/>
                  </a:schemeClr>
                </a:solidFill>
                <a:effectLst/>
                <a:latin typeface="Segoe UI" pitchFamily="34" charset="0"/>
                <a:ea typeface="+mn-ea"/>
                <a:cs typeface="+mn-cs"/>
              </a:rPr>
              <a:t>  例如：在一个图书管理系统中，存在如下关系模式：</a:t>
            </a:r>
            <a:r>
              <a:rPr lang="en-US" altLang="zh-CN" sz="700" b="0" i="0" kern="1200" dirty="0">
                <a:solidFill>
                  <a:schemeClr val="tx1">
                    <a:alpha val="99000"/>
                  </a:schemeClr>
                </a:solidFill>
                <a:effectLst/>
                <a:latin typeface="Segoe UI" pitchFamily="34" charset="0"/>
                <a:ea typeface="+mn-ea"/>
                <a:cs typeface="+mn-cs"/>
              </a:rPr>
              <a:t>R=R</a:t>
            </a:r>
            <a:r>
              <a:rPr lang="zh-CN" altLang="en-US" sz="700" b="0" i="0" kern="1200" dirty="0">
                <a:solidFill>
                  <a:schemeClr val="tx1">
                    <a:alpha val="99000"/>
                  </a:schemeClr>
                </a:solidFill>
                <a:effectLst/>
                <a:latin typeface="Segoe UI" pitchFamily="34" charset="0"/>
                <a:ea typeface="+mn-ea"/>
                <a:cs typeface="+mn-cs"/>
              </a:rPr>
              <a:t>（读者编号，图书编号，工作单位，借阅日期，归还日期），在这个关系模式中，有两个候选主属性，（读者编号，图书编号），而工作单位这个属性只需要读者编号这个属性就能确定，所以在这个它并不是完全的依赖于每一个候选关键属性，所以它并不是第二范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第三范式（</a:t>
            </a:r>
            <a:r>
              <a:rPr lang="en-US" altLang="zh-CN" sz="700" b="1" i="0" kern="1200" dirty="0">
                <a:solidFill>
                  <a:schemeClr val="tx1">
                    <a:alpha val="99000"/>
                  </a:schemeClr>
                </a:solidFill>
                <a:effectLst/>
                <a:latin typeface="Segoe UI" pitchFamily="34" charset="0"/>
                <a:ea typeface="+mn-ea"/>
                <a:cs typeface="+mn-cs"/>
              </a:rPr>
              <a:t>3NF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假设</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是一个满足</a:t>
            </a:r>
            <a:r>
              <a:rPr lang="en-US" altLang="zh-CN" sz="700" b="0" i="0" kern="1200" dirty="0">
                <a:solidFill>
                  <a:schemeClr val="tx1">
                    <a:alpha val="99000"/>
                  </a:schemeClr>
                </a:solidFill>
                <a:effectLst/>
                <a:latin typeface="Segoe UI" pitchFamily="34" charset="0"/>
                <a:ea typeface="+mn-ea"/>
                <a:cs typeface="+mn-cs"/>
              </a:rPr>
              <a:t>1NF</a:t>
            </a:r>
            <a:r>
              <a:rPr lang="zh-CN" altLang="en-US" sz="700" b="0" i="0" kern="1200" dirty="0">
                <a:solidFill>
                  <a:schemeClr val="tx1">
                    <a:alpha val="99000"/>
                  </a:schemeClr>
                </a:solidFill>
                <a:effectLst/>
                <a:latin typeface="Segoe UI" pitchFamily="34" charset="0"/>
                <a:ea typeface="+mn-ea"/>
                <a:cs typeface="+mn-cs"/>
              </a:rPr>
              <a:t>的关系模式，</a:t>
            </a:r>
            <a:r>
              <a:rPr lang="en-US" altLang="zh-CN" sz="700" b="0" i="0" kern="1200" dirty="0">
                <a:solidFill>
                  <a:schemeClr val="tx1">
                    <a:alpha val="99000"/>
                  </a:schemeClr>
                </a:solidFill>
                <a:effectLst/>
                <a:latin typeface="Segoe UI" pitchFamily="34" charset="0"/>
                <a:ea typeface="+mn-ea"/>
                <a:cs typeface="+mn-cs"/>
              </a:rPr>
              <a:t>X</a:t>
            </a:r>
            <a:r>
              <a:rPr lang="zh-CN" altLang="en-US" sz="700" b="0" i="0" kern="1200" dirty="0">
                <a:solidFill>
                  <a:schemeClr val="tx1">
                    <a:alpha val="99000"/>
                  </a:schemeClr>
                </a:solidFill>
                <a:effectLst/>
                <a:latin typeface="Segoe UI" pitchFamily="34" charset="0"/>
                <a:ea typeface="+mn-ea"/>
                <a:cs typeface="+mn-cs"/>
              </a:rPr>
              <a:t>是</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的任意属性组，如果</a:t>
            </a:r>
            <a:r>
              <a:rPr lang="en-US" altLang="zh-CN" sz="700" b="0" i="0" kern="1200" dirty="0">
                <a:solidFill>
                  <a:schemeClr val="tx1">
                    <a:alpha val="99000"/>
                  </a:schemeClr>
                </a:solidFill>
                <a:effectLst/>
                <a:latin typeface="Segoe UI" pitchFamily="34" charset="0"/>
                <a:ea typeface="+mn-ea"/>
                <a:cs typeface="+mn-cs"/>
              </a:rPr>
              <a:t>X</a:t>
            </a:r>
            <a:r>
              <a:rPr lang="zh-CN" altLang="en-US" sz="700" b="0" i="0" kern="1200" dirty="0">
                <a:solidFill>
                  <a:schemeClr val="tx1">
                    <a:alpha val="99000"/>
                  </a:schemeClr>
                </a:solidFill>
                <a:effectLst/>
                <a:latin typeface="Segoe UI" pitchFamily="34" charset="0"/>
                <a:ea typeface="+mn-ea"/>
                <a:cs typeface="+mn-cs"/>
              </a:rPr>
              <a:t>非传递依赖于</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的任意一个候选关键属性，称</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满足第三范式。</a:t>
            </a:r>
          </a:p>
          <a:p>
            <a:pPr latinLnBrk="0"/>
            <a:r>
              <a:rPr lang="zh-CN" altLang="en-US" sz="700" b="0" i="0" kern="1200" dirty="0">
                <a:solidFill>
                  <a:schemeClr val="tx1">
                    <a:alpha val="99000"/>
                  </a:schemeClr>
                </a:solidFill>
                <a:effectLst/>
                <a:latin typeface="Segoe UI" pitchFamily="34" charset="0"/>
                <a:ea typeface="+mn-ea"/>
                <a:cs typeface="+mn-cs"/>
              </a:rPr>
              <a:t>  什么叫传递依赖，比如，人</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（男人，女人），男人</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小孩，大人，老人），这里因为小孩是男人，所以推出小孩也是人，（这个例子不是很恰当）。那怎么来理解第三范式，我们同样举个例子来理解下</a:t>
            </a:r>
          </a:p>
          <a:p>
            <a:pPr latinLnBrk="0"/>
            <a:r>
              <a:rPr lang="zh-CN" altLang="en-US" sz="700" b="0" i="0" kern="1200" dirty="0">
                <a:solidFill>
                  <a:schemeClr val="tx1">
                    <a:alpha val="99000"/>
                  </a:schemeClr>
                </a:solidFill>
                <a:effectLst/>
                <a:latin typeface="Segoe UI" pitchFamily="34" charset="0"/>
                <a:ea typeface="+mn-ea"/>
                <a:cs typeface="+mn-cs"/>
              </a:rPr>
              <a:t>  例如：假如</a:t>
            </a:r>
            <a:r>
              <a:rPr lang="en-US" altLang="zh-CN" sz="700" b="0" i="0" kern="1200" dirty="0">
                <a:solidFill>
                  <a:schemeClr val="tx1">
                    <a:alpha val="99000"/>
                  </a:schemeClr>
                </a:solidFill>
                <a:effectLst/>
                <a:latin typeface="Segoe UI" pitchFamily="34" charset="0"/>
                <a:ea typeface="+mn-ea"/>
                <a:cs typeface="+mn-cs"/>
              </a:rPr>
              <a:t>KFC</a:t>
            </a:r>
            <a:r>
              <a:rPr lang="zh-CN" altLang="en-US" sz="700" b="0" i="0" kern="1200" dirty="0">
                <a:solidFill>
                  <a:schemeClr val="tx1">
                    <a:alpha val="99000"/>
                  </a:schemeClr>
                </a:solidFill>
                <a:effectLst/>
                <a:latin typeface="Segoe UI" pitchFamily="34" charset="0"/>
                <a:ea typeface="+mn-ea"/>
                <a:cs typeface="+mn-cs"/>
              </a:rPr>
              <a:t>这个公司，它在北京有</a:t>
            </a:r>
            <a:r>
              <a:rPr lang="en-US" altLang="zh-CN" sz="700" b="0" i="0" kern="1200" dirty="0">
                <a:solidFill>
                  <a:schemeClr val="tx1">
                    <a:alpha val="99000"/>
                  </a:schemeClr>
                </a:solidFill>
                <a:effectLst/>
                <a:latin typeface="Segoe UI" pitchFamily="34" charset="0"/>
                <a:ea typeface="+mn-ea"/>
                <a:cs typeface="+mn-cs"/>
              </a:rPr>
              <a:t>100</a:t>
            </a:r>
            <a:r>
              <a:rPr lang="zh-CN" altLang="en-US" sz="700" b="0" i="0" kern="1200" dirty="0">
                <a:solidFill>
                  <a:schemeClr val="tx1">
                    <a:alpha val="99000"/>
                  </a:schemeClr>
                </a:solidFill>
                <a:effectLst/>
                <a:latin typeface="Segoe UI" pitchFamily="34" charset="0"/>
                <a:ea typeface="+mn-ea"/>
                <a:cs typeface="+mn-cs"/>
              </a:rPr>
              <a:t>家分店，那么我们记录它的时候，就会这样记录</a:t>
            </a:r>
            <a:r>
              <a:rPr lang="en-US" altLang="zh-CN" sz="700" b="0" i="0" kern="1200" dirty="0">
                <a:solidFill>
                  <a:schemeClr val="tx1">
                    <a:alpha val="99000"/>
                  </a:schemeClr>
                </a:solidFill>
                <a:effectLst/>
                <a:latin typeface="Segoe UI" pitchFamily="34" charset="0"/>
                <a:ea typeface="+mn-ea"/>
                <a:cs typeface="+mn-cs"/>
              </a:rPr>
              <a:t>R=R</a:t>
            </a:r>
            <a:r>
              <a:rPr lang="zh-CN" altLang="en-US" sz="700" b="0" i="0" kern="1200" dirty="0">
                <a:solidFill>
                  <a:schemeClr val="tx1">
                    <a:alpha val="99000"/>
                  </a:schemeClr>
                </a:solidFill>
                <a:effectLst/>
                <a:latin typeface="Segoe UI" pitchFamily="34" charset="0"/>
                <a:ea typeface="+mn-ea"/>
                <a:cs typeface="+mn-cs"/>
              </a:rPr>
              <a:t>（公司注册号，法人代表，注册城市，所在省），如果按照第一范式，我们需要些</a:t>
            </a:r>
            <a:r>
              <a:rPr lang="en-US" altLang="zh-CN" sz="700" b="0" i="0" kern="1200" dirty="0">
                <a:solidFill>
                  <a:schemeClr val="tx1">
                    <a:alpha val="99000"/>
                  </a:schemeClr>
                </a:solidFill>
                <a:effectLst/>
                <a:latin typeface="Segoe UI" pitchFamily="34" charset="0"/>
                <a:ea typeface="+mn-ea"/>
                <a:cs typeface="+mn-cs"/>
              </a:rPr>
              <a:t>100</a:t>
            </a:r>
            <a:r>
              <a:rPr lang="zh-CN" altLang="en-US" sz="700" b="0" i="0" kern="1200" dirty="0">
                <a:solidFill>
                  <a:schemeClr val="tx1">
                    <a:alpha val="99000"/>
                  </a:schemeClr>
                </a:solidFill>
                <a:effectLst/>
                <a:latin typeface="Segoe UI" pitchFamily="34" charset="0"/>
                <a:ea typeface="+mn-ea"/>
                <a:cs typeface="+mn-cs"/>
              </a:rPr>
              <a:t>次注册城市，这就导致了数据的高度冗余，所以我们这里想要用第三范式，公司注册号</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注册城市，注册城市</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所在省，这里就导致了</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的传递依赖，所以我们这里并不能用第三范式。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再接下来就是</a:t>
            </a:r>
            <a:r>
              <a:rPr lang="en-US" altLang="zh-CN" sz="700" b="0" i="0" kern="1200" dirty="0">
                <a:solidFill>
                  <a:schemeClr val="tx1">
                    <a:alpha val="99000"/>
                  </a:schemeClr>
                </a:solidFill>
                <a:effectLst/>
                <a:latin typeface="Segoe UI" pitchFamily="34" charset="0"/>
                <a:ea typeface="+mn-ea"/>
                <a:cs typeface="+mn-cs"/>
              </a:rPr>
              <a:t>Boyce-</a:t>
            </a:r>
            <a:r>
              <a:rPr lang="en-US" altLang="zh-CN" sz="700" b="0" i="0" kern="1200" dirty="0" err="1">
                <a:solidFill>
                  <a:schemeClr val="tx1">
                    <a:alpha val="99000"/>
                  </a:schemeClr>
                </a:solidFill>
                <a:effectLst/>
                <a:latin typeface="Segoe UI" pitchFamily="34" charset="0"/>
                <a:ea typeface="+mn-ea"/>
                <a:cs typeface="+mn-cs"/>
              </a:rPr>
              <a:t>Codd</a:t>
            </a:r>
            <a:r>
              <a:rPr lang="zh-CN" altLang="en-US" sz="700" b="0" i="0" kern="1200" dirty="0">
                <a:solidFill>
                  <a:schemeClr val="tx1">
                    <a:alpha val="99000"/>
                  </a:schemeClr>
                </a:solidFill>
                <a:effectLst/>
                <a:latin typeface="Segoe UI" pitchFamily="34" charset="0"/>
                <a:ea typeface="+mn-ea"/>
                <a:cs typeface="+mn-cs"/>
              </a:rPr>
              <a:t>范式和第四、第五范式了，这三个范式都是这前三个范式的基础上增加更合理的规范性而来的，所以符合第三范式以上的范式的关系模式才能称之为标准的关系模式。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a:t>
            </a:r>
            <a:r>
              <a:rPr lang="en-US" altLang="zh-CN" sz="700" b="0" i="0" kern="1200" dirty="0">
                <a:solidFill>
                  <a:schemeClr val="tx1">
                    <a:alpha val="99000"/>
                  </a:schemeClr>
                </a:solidFill>
                <a:effectLst/>
                <a:latin typeface="Segoe UI" pitchFamily="34" charset="0"/>
                <a:ea typeface="+mn-ea"/>
                <a:cs typeface="+mn-cs"/>
              </a:rPr>
              <a:t>Boyce-</a:t>
            </a:r>
            <a:r>
              <a:rPr lang="en-US" altLang="zh-CN" sz="700" b="0" i="0" kern="1200" dirty="0" err="1">
                <a:solidFill>
                  <a:schemeClr val="tx1">
                    <a:alpha val="99000"/>
                  </a:schemeClr>
                </a:solidFill>
                <a:effectLst/>
                <a:latin typeface="Segoe UI" pitchFamily="34" charset="0"/>
                <a:ea typeface="+mn-ea"/>
                <a:cs typeface="+mn-cs"/>
              </a:rPr>
              <a:t>Codd</a:t>
            </a:r>
            <a:r>
              <a:rPr lang="zh-CN" altLang="en-US" sz="700" b="0" i="0" kern="1200" dirty="0">
                <a:solidFill>
                  <a:schemeClr val="tx1">
                    <a:alpha val="99000"/>
                  </a:schemeClr>
                </a:solidFill>
                <a:effectLst/>
                <a:latin typeface="Segoe UI" pitchFamily="34" charset="0"/>
                <a:ea typeface="+mn-ea"/>
                <a:cs typeface="+mn-cs"/>
              </a:rPr>
              <a:t>又简称</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，它比第三范式具有更强的规范性，或者又叫做约束性，符合</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的关系模式一定符合第三范式，但是反过来却不一定成立。很多情况下，第三范式就是</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，但是二者是不等价的。</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第四范式（</a:t>
            </a:r>
            <a:r>
              <a:rPr lang="en-US" altLang="zh-CN" sz="700" b="1" i="0" kern="1200" dirty="0">
                <a:solidFill>
                  <a:schemeClr val="tx1">
                    <a:alpha val="99000"/>
                  </a:schemeClr>
                </a:solidFill>
                <a:effectLst/>
                <a:latin typeface="Segoe UI" pitchFamily="34" charset="0"/>
                <a:ea typeface="+mn-ea"/>
                <a:cs typeface="+mn-cs"/>
              </a:rPr>
              <a:t>4NF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禁止主属性和非主属性一对多的关系不受约束，这个就有点涉及到了</a:t>
            </a:r>
            <a:r>
              <a:rPr lang="en-US" altLang="zh-CN" sz="700" b="0" i="0" kern="1200" dirty="0">
                <a:solidFill>
                  <a:schemeClr val="tx1">
                    <a:alpha val="99000"/>
                  </a:schemeClr>
                </a:solidFill>
                <a:effectLst/>
                <a:latin typeface="Segoe UI" pitchFamily="34" charset="0"/>
                <a:ea typeface="+mn-ea"/>
                <a:cs typeface="+mn-cs"/>
              </a:rPr>
              <a:t>UML</a:t>
            </a:r>
            <a:r>
              <a:rPr lang="zh-CN" altLang="en-US" sz="700" b="0" i="0" kern="1200" dirty="0">
                <a:solidFill>
                  <a:schemeClr val="tx1">
                    <a:alpha val="99000"/>
                  </a:schemeClr>
                </a:solidFill>
                <a:effectLst/>
                <a:latin typeface="Segoe UI" pitchFamily="34" charset="0"/>
                <a:ea typeface="+mn-ea"/>
                <a:cs typeface="+mn-cs"/>
              </a:rPr>
              <a:t>，不多讲。</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第五范式（</a:t>
            </a:r>
            <a:r>
              <a:rPr lang="en-US" altLang="zh-CN" sz="700" b="1" i="0" kern="1200" dirty="0">
                <a:solidFill>
                  <a:schemeClr val="tx1">
                    <a:alpha val="99000"/>
                  </a:schemeClr>
                </a:solidFill>
                <a:effectLst/>
                <a:latin typeface="Segoe UI" pitchFamily="34" charset="0"/>
                <a:ea typeface="+mn-ea"/>
                <a:cs typeface="+mn-cs"/>
              </a:rPr>
              <a:t>5NF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将表尽可能的分割成小的表，使之不存在冗余。</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第四、第五范式都是相当难实现的，但是在分析设计时我们尽可能的去写成这两个范式，因为它的规范性越高，数据的冗余就越少。</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范式与非范式的选择：</a:t>
            </a:r>
            <a:endParaRPr lang="zh-CN" altLang="en-US" sz="700" b="0" i="0" kern="1200" dirty="0">
              <a:solidFill>
                <a:schemeClr val="tx1">
                  <a:alpha val="99000"/>
                </a:schemeClr>
              </a:solidFill>
              <a:effectLst/>
              <a:latin typeface="Segoe UI" pitchFamily="34" charset="0"/>
              <a:ea typeface="+mn-ea"/>
              <a:cs typeface="+mn-cs"/>
            </a:endParaRPr>
          </a:p>
          <a:p>
            <a:pPr latinLnBrk="0"/>
            <a:r>
              <a:rPr lang="zh-CN" altLang="en-US" sz="700" b="0" i="0" kern="1200" dirty="0">
                <a:solidFill>
                  <a:schemeClr val="tx1">
                    <a:alpha val="99000"/>
                  </a:schemeClr>
                </a:solidFill>
                <a:effectLst/>
                <a:latin typeface="Segoe UI" pitchFamily="34" charset="0"/>
                <a:ea typeface="+mn-ea"/>
                <a:cs typeface="+mn-cs"/>
              </a:rPr>
              <a:t>  在做数据库系统时，我们很头疼需不需要使用范式，并非说使用的范式就很好，但也并非说不使用范式就好，以前的系统多是</a:t>
            </a:r>
            <a:r>
              <a:rPr lang="en-US" altLang="zh-CN" sz="700" b="0" i="0" kern="1200" dirty="0">
                <a:solidFill>
                  <a:schemeClr val="tx1">
                    <a:alpha val="99000"/>
                  </a:schemeClr>
                </a:solidFill>
                <a:effectLst/>
                <a:latin typeface="Segoe UI" pitchFamily="34" charset="0"/>
                <a:ea typeface="+mn-ea"/>
                <a:cs typeface="+mn-cs"/>
              </a:rPr>
              <a:t>OLTP</a:t>
            </a:r>
            <a:r>
              <a:rPr lang="zh-CN" altLang="en-US" sz="700" b="0" i="0" kern="1200" dirty="0">
                <a:solidFill>
                  <a:schemeClr val="tx1">
                    <a:alpha val="99000"/>
                  </a:schemeClr>
                </a:solidFill>
                <a:effectLst/>
                <a:latin typeface="Segoe UI" pitchFamily="34" charset="0"/>
                <a:ea typeface="+mn-ea"/>
                <a:cs typeface="+mn-cs"/>
              </a:rPr>
              <a:t>，面向交易处理，异常更新（插入、删除、修改），要在这样灵活而又复杂的报表范式系统中做处理时非常让人头痛的一件事，而现在的系统，决策和分析占了很重要的一部分，为什么现在的数据库仓库的分析决策工具那么的快速，那就是因为非范式化，所以有的时候适当的非范式化也能够使操作更为的简单。</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那为什么我们还要使用范式呢，一个是为了确保逻辑的正确性，二个便是便是为了降低成本，人来处理这些东西，如果我们把所有的关系都放在一个表格中，那么就会显得非常的冗余，就像我上面举的那个</a:t>
            </a:r>
            <a:r>
              <a:rPr lang="en-US" altLang="zh-CN" sz="700" b="0" i="0" kern="1200" dirty="0">
                <a:solidFill>
                  <a:schemeClr val="tx1">
                    <a:alpha val="99000"/>
                  </a:schemeClr>
                </a:solidFill>
                <a:effectLst/>
                <a:latin typeface="Segoe UI" pitchFamily="34" charset="0"/>
                <a:ea typeface="+mn-ea"/>
                <a:cs typeface="+mn-cs"/>
              </a:rPr>
              <a:t>KFC</a:t>
            </a:r>
            <a:r>
              <a:rPr lang="zh-CN" altLang="en-US" sz="700" b="0" i="0" kern="1200" dirty="0">
                <a:solidFill>
                  <a:schemeClr val="tx1">
                    <a:alpha val="99000"/>
                  </a:schemeClr>
                </a:solidFill>
                <a:effectLst/>
                <a:latin typeface="Segoe UI" pitchFamily="34" charset="0"/>
                <a:ea typeface="+mn-ea"/>
                <a:cs typeface="+mn-cs"/>
              </a:rPr>
              <a:t>的例子一样，数据冗余，就导致存储的增加，存储的增加就以为着成本的浪费，所以适当的范式，也还是很有好处的。</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37</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7161947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软件系统经常使用各种长期保存的信息，这些信息通常以一定方式组织并存储在数据库或文件中，为减少数据冗余，避免出现插入异常或删除异常，简化修改数据的过程，通常需要把数据结构规范化。</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通常用</a:t>
            </a:r>
            <a:r>
              <a:rPr lang="zh-CN" altLang="en-US" dirty="0">
                <a:latin typeface="Arial"/>
              </a:rPr>
              <a:t>“</a:t>
            </a:r>
            <a:r>
              <a:rPr lang="zh-CN" altLang="en-US" dirty="0"/>
              <a:t>范式</a:t>
            </a:r>
            <a:r>
              <a:rPr lang="en-US" altLang="zh-CN" dirty="0"/>
              <a:t>(normal forms)</a:t>
            </a:r>
            <a:r>
              <a:rPr lang="en-US" altLang="zh-CN" dirty="0">
                <a:latin typeface="Arial"/>
              </a:rPr>
              <a:t>”</a:t>
            </a:r>
            <a:r>
              <a:rPr lang="zh-CN" altLang="en-US" dirty="0"/>
              <a:t>定义消除数据冗余的程度。第一范式</a:t>
            </a:r>
            <a:r>
              <a:rPr lang="en-US" altLang="zh-CN" dirty="0"/>
              <a:t>(1 NF)</a:t>
            </a:r>
            <a:r>
              <a:rPr lang="zh-CN" altLang="en-US" dirty="0"/>
              <a:t>数据冗余程度最大，第五范式</a:t>
            </a:r>
            <a:r>
              <a:rPr lang="en-US" altLang="zh-CN" dirty="0"/>
              <a:t>(5 NF)</a:t>
            </a:r>
            <a:r>
              <a:rPr lang="zh-CN" altLang="en-US" dirty="0"/>
              <a:t>数据冗余程度最小。但是，范式级别越高，存储同样数据就需要分解成更多张表，因此，</a:t>
            </a:r>
            <a:r>
              <a:rPr lang="zh-CN" altLang="en-US" dirty="0">
                <a:latin typeface="Arial"/>
              </a:rPr>
              <a:t>“</a:t>
            </a:r>
            <a:r>
              <a:rPr lang="zh-CN" altLang="en-US" dirty="0"/>
              <a:t>存储自身</a:t>
            </a:r>
            <a:r>
              <a:rPr lang="zh-CN" altLang="en-US" dirty="0">
                <a:latin typeface="Arial"/>
              </a:rPr>
              <a:t>”</a:t>
            </a:r>
            <a:r>
              <a:rPr lang="zh-CN" altLang="en-US" dirty="0"/>
              <a:t>的过程也就越复杂。第二，随着范式级别的提高，数据的存储结构与基于问题域的结构间的匹配程度也随之下降，因此，在需求变化时数据的稳定性较差。第三，范式级别提高则需要访问的表增多，因此性能</a:t>
            </a:r>
            <a:r>
              <a:rPr lang="en-US" altLang="zh-CN" dirty="0"/>
              <a:t>(</a:t>
            </a:r>
            <a:r>
              <a:rPr lang="zh-CN" altLang="en-US" dirty="0"/>
              <a:t>速度</a:t>
            </a:r>
            <a:r>
              <a:rPr lang="en-US" altLang="zh-CN" dirty="0"/>
              <a:t>)</a:t>
            </a:r>
            <a:r>
              <a:rPr lang="zh-CN" altLang="en-US" dirty="0"/>
              <a:t>将下降。从实用角度看来，在大多数场合选用第三范式都比较恰当。</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latinLnBrk="0"/>
            <a:r>
              <a:rPr lang="zh-CN" altLang="en-US" sz="700" b="1" i="0" kern="1200" dirty="0">
                <a:solidFill>
                  <a:schemeClr val="tx1">
                    <a:alpha val="99000"/>
                  </a:schemeClr>
                </a:solidFill>
                <a:effectLst/>
                <a:latin typeface="Segoe UI" pitchFamily="34" charset="0"/>
                <a:ea typeface="+mn-ea"/>
                <a:cs typeface="+mn-cs"/>
              </a:rPr>
              <a:t> 第一范式（</a:t>
            </a:r>
            <a:r>
              <a:rPr lang="en-US" altLang="zh-CN" sz="700" b="1" i="0" kern="1200" dirty="0">
                <a:solidFill>
                  <a:schemeClr val="tx1">
                    <a:alpha val="99000"/>
                  </a:schemeClr>
                </a:solidFill>
                <a:effectLst/>
                <a:latin typeface="Segoe UI" pitchFamily="34" charset="0"/>
                <a:ea typeface="+mn-ea"/>
                <a:cs typeface="+mn-cs"/>
              </a:rPr>
              <a:t>1NF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当关系模式</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的所有属性都不能分解更基本的数据元素时，即</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的所有属性都处于原子特征时，就叫做第一范式（</a:t>
            </a:r>
            <a:r>
              <a:rPr lang="en-US" altLang="zh-CN" sz="700" b="0" i="0" kern="1200" dirty="0">
                <a:solidFill>
                  <a:schemeClr val="tx1">
                    <a:alpha val="99000"/>
                  </a:schemeClr>
                </a:solidFill>
                <a:effectLst/>
                <a:latin typeface="Segoe UI" pitchFamily="34" charset="0"/>
                <a:ea typeface="+mn-ea"/>
                <a:cs typeface="+mn-cs"/>
              </a:rPr>
              <a:t>1NF</a:t>
            </a:r>
            <a:r>
              <a:rPr lang="zh-CN" altLang="en-US" sz="700" b="0" i="0" kern="1200" dirty="0">
                <a:solidFill>
                  <a:schemeClr val="tx1">
                    <a:alpha val="99000"/>
                  </a:schemeClr>
                </a:solidFill>
                <a:effectLst/>
                <a:latin typeface="Segoe UI" pitchFamily="34" charset="0"/>
                <a:ea typeface="+mn-ea"/>
                <a:cs typeface="+mn-cs"/>
              </a:rPr>
              <a:t>）。</a:t>
            </a:r>
          </a:p>
          <a:p>
            <a:pPr latinLnBrk="0"/>
            <a:r>
              <a:rPr lang="zh-CN" altLang="en-US" sz="700" b="0" i="0" kern="1200" dirty="0">
                <a:solidFill>
                  <a:schemeClr val="tx1">
                    <a:alpha val="99000"/>
                  </a:schemeClr>
                </a:solidFill>
                <a:effectLst/>
                <a:latin typeface="Segoe UI" pitchFamily="34" charset="0"/>
                <a:ea typeface="+mn-ea"/>
                <a:cs typeface="+mn-cs"/>
              </a:rPr>
              <a:t>  例如：我们在关于员工的关系模式中，如果工资这项属性可以再分成基本工资和奖金的话，那么它就不属性第一范式，如果不能再分的话就属性第一范式，当然，需要员工这个关系模式里所有属性都满足这个条件。</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第二范式（</a:t>
            </a:r>
            <a:r>
              <a:rPr lang="en-US" altLang="zh-CN" sz="700" b="1" i="0" kern="1200" dirty="0">
                <a:solidFill>
                  <a:schemeClr val="tx1">
                    <a:alpha val="99000"/>
                  </a:schemeClr>
                </a:solidFill>
                <a:effectLst/>
                <a:latin typeface="Segoe UI" pitchFamily="34" charset="0"/>
                <a:ea typeface="+mn-ea"/>
                <a:cs typeface="+mn-cs"/>
              </a:rPr>
              <a:t>2NF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如果关系模式</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在满足第一范式的基础下，并且所有</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的所有非主属性都完全依赖于</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（关于依赖自己查询）的每一个候选关键字属性，则叫做</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满足第二范式。</a:t>
            </a:r>
          </a:p>
          <a:p>
            <a:pPr latinLnBrk="0"/>
            <a:r>
              <a:rPr lang="zh-CN" altLang="en-US" sz="700" b="0" i="0" kern="1200" dirty="0">
                <a:solidFill>
                  <a:schemeClr val="tx1">
                    <a:alpha val="99000"/>
                  </a:schemeClr>
                </a:solidFill>
                <a:effectLst/>
                <a:latin typeface="Segoe UI" pitchFamily="34" charset="0"/>
                <a:ea typeface="+mn-ea"/>
                <a:cs typeface="+mn-cs"/>
              </a:rPr>
              <a:t>  例如：在一个图书管理系统中，存在如下关系模式：</a:t>
            </a:r>
            <a:r>
              <a:rPr lang="en-US" altLang="zh-CN" sz="700" b="0" i="0" kern="1200" dirty="0">
                <a:solidFill>
                  <a:schemeClr val="tx1">
                    <a:alpha val="99000"/>
                  </a:schemeClr>
                </a:solidFill>
                <a:effectLst/>
                <a:latin typeface="Segoe UI" pitchFamily="34" charset="0"/>
                <a:ea typeface="+mn-ea"/>
                <a:cs typeface="+mn-cs"/>
              </a:rPr>
              <a:t>R=R</a:t>
            </a:r>
            <a:r>
              <a:rPr lang="zh-CN" altLang="en-US" sz="700" b="0" i="0" kern="1200" dirty="0">
                <a:solidFill>
                  <a:schemeClr val="tx1">
                    <a:alpha val="99000"/>
                  </a:schemeClr>
                </a:solidFill>
                <a:effectLst/>
                <a:latin typeface="Segoe UI" pitchFamily="34" charset="0"/>
                <a:ea typeface="+mn-ea"/>
                <a:cs typeface="+mn-cs"/>
              </a:rPr>
              <a:t>（读者编号，图书编号，工作单位，借阅日期，归还日期），在这个关系模式中，有两个候选主属性，（读者编号，图书编号），而工作单位这个属性只需要读者编号这个属性就能确定，所以在这个它并不是完全的依赖于每一个候选关键属性，所以它并不是第二范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第三范式（</a:t>
            </a:r>
            <a:r>
              <a:rPr lang="en-US" altLang="zh-CN" sz="700" b="1" i="0" kern="1200" dirty="0">
                <a:solidFill>
                  <a:schemeClr val="tx1">
                    <a:alpha val="99000"/>
                  </a:schemeClr>
                </a:solidFill>
                <a:effectLst/>
                <a:latin typeface="Segoe UI" pitchFamily="34" charset="0"/>
                <a:ea typeface="+mn-ea"/>
                <a:cs typeface="+mn-cs"/>
              </a:rPr>
              <a:t>3NF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假设</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是一个满足</a:t>
            </a:r>
            <a:r>
              <a:rPr lang="en-US" altLang="zh-CN" sz="700" b="0" i="0" kern="1200" dirty="0">
                <a:solidFill>
                  <a:schemeClr val="tx1">
                    <a:alpha val="99000"/>
                  </a:schemeClr>
                </a:solidFill>
                <a:effectLst/>
                <a:latin typeface="Segoe UI" pitchFamily="34" charset="0"/>
                <a:ea typeface="+mn-ea"/>
                <a:cs typeface="+mn-cs"/>
              </a:rPr>
              <a:t>1NF</a:t>
            </a:r>
            <a:r>
              <a:rPr lang="zh-CN" altLang="en-US" sz="700" b="0" i="0" kern="1200" dirty="0">
                <a:solidFill>
                  <a:schemeClr val="tx1">
                    <a:alpha val="99000"/>
                  </a:schemeClr>
                </a:solidFill>
                <a:effectLst/>
                <a:latin typeface="Segoe UI" pitchFamily="34" charset="0"/>
                <a:ea typeface="+mn-ea"/>
                <a:cs typeface="+mn-cs"/>
              </a:rPr>
              <a:t>的关系模式，</a:t>
            </a:r>
            <a:r>
              <a:rPr lang="en-US" altLang="zh-CN" sz="700" b="0" i="0" kern="1200" dirty="0">
                <a:solidFill>
                  <a:schemeClr val="tx1">
                    <a:alpha val="99000"/>
                  </a:schemeClr>
                </a:solidFill>
                <a:effectLst/>
                <a:latin typeface="Segoe UI" pitchFamily="34" charset="0"/>
                <a:ea typeface="+mn-ea"/>
                <a:cs typeface="+mn-cs"/>
              </a:rPr>
              <a:t>X</a:t>
            </a:r>
            <a:r>
              <a:rPr lang="zh-CN" altLang="en-US" sz="700" b="0" i="0" kern="1200" dirty="0">
                <a:solidFill>
                  <a:schemeClr val="tx1">
                    <a:alpha val="99000"/>
                  </a:schemeClr>
                </a:solidFill>
                <a:effectLst/>
                <a:latin typeface="Segoe UI" pitchFamily="34" charset="0"/>
                <a:ea typeface="+mn-ea"/>
                <a:cs typeface="+mn-cs"/>
              </a:rPr>
              <a:t>是</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的任意属性组，如果</a:t>
            </a:r>
            <a:r>
              <a:rPr lang="en-US" altLang="zh-CN" sz="700" b="0" i="0" kern="1200" dirty="0">
                <a:solidFill>
                  <a:schemeClr val="tx1">
                    <a:alpha val="99000"/>
                  </a:schemeClr>
                </a:solidFill>
                <a:effectLst/>
                <a:latin typeface="Segoe UI" pitchFamily="34" charset="0"/>
                <a:ea typeface="+mn-ea"/>
                <a:cs typeface="+mn-cs"/>
              </a:rPr>
              <a:t>X</a:t>
            </a:r>
            <a:r>
              <a:rPr lang="zh-CN" altLang="en-US" sz="700" b="0" i="0" kern="1200" dirty="0">
                <a:solidFill>
                  <a:schemeClr val="tx1">
                    <a:alpha val="99000"/>
                  </a:schemeClr>
                </a:solidFill>
                <a:effectLst/>
                <a:latin typeface="Segoe UI" pitchFamily="34" charset="0"/>
                <a:ea typeface="+mn-ea"/>
                <a:cs typeface="+mn-cs"/>
              </a:rPr>
              <a:t>非传递依赖于</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的任意一个候选关键属性，称</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满足第三范式。</a:t>
            </a:r>
          </a:p>
          <a:p>
            <a:pPr latinLnBrk="0"/>
            <a:r>
              <a:rPr lang="zh-CN" altLang="en-US" sz="700" b="0" i="0" kern="1200" dirty="0">
                <a:solidFill>
                  <a:schemeClr val="tx1">
                    <a:alpha val="99000"/>
                  </a:schemeClr>
                </a:solidFill>
                <a:effectLst/>
                <a:latin typeface="Segoe UI" pitchFamily="34" charset="0"/>
                <a:ea typeface="+mn-ea"/>
                <a:cs typeface="+mn-cs"/>
              </a:rPr>
              <a:t>  什么叫传递依赖，比如，人</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（男人，女人），男人</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小孩，大人，老人），这里因为小孩是男人，所以推出小孩也是人，（这个例子不是很恰当）。那怎么来理解第三范式，我们同样举个例子来理解下</a:t>
            </a:r>
          </a:p>
          <a:p>
            <a:pPr latinLnBrk="0"/>
            <a:r>
              <a:rPr lang="zh-CN" altLang="en-US" sz="700" b="0" i="0" kern="1200" dirty="0">
                <a:solidFill>
                  <a:schemeClr val="tx1">
                    <a:alpha val="99000"/>
                  </a:schemeClr>
                </a:solidFill>
                <a:effectLst/>
                <a:latin typeface="Segoe UI" pitchFamily="34" charset="0"/>
                <a:ea typeface="+mn-ea"/>
                <a:cs typeface="+mn-cs"/>
              </a:rPr>
              <a:t>  例如：假如</a:t>
            </a:r>
            <a:r>
              <a:rPr lang="en-US" altLang="zh-CN" sz="700" b="0" i="0" kern="1200" dirty="0">
                <a:solidFill>
                  <a:schemeClr val="tx1">
                    <a:alpha val="99000"/>
                  </a:schemeClr>
                </a:solidFill>
                <a:effectLst/>
                <a:latin typeface="Segoe UI" pitchFamily="34" charset="0"/>
                <a:ea typeface="+mn-ea"/>
                <a:cs typeface="+mn-cs"/>
              </a:rPr>
              <a:t>KFC</a:t>
            </a:r>
            <a:r>
              <a:rPr lang="zh-CN" altLang="en-US" sz="700" b="0" i="0" kern="1200" dirty="0">
                <a:solidFill>
                  <a:schemeClr val="tx1">
                    <a:alpha val="99000"/>
                  </a:schemeClr>
                </a:solidFill>
                <a:effectLst/>
                <a:latin typeface="Segoe UI" pitchFamily="34" charset="0"/>
                <a:ea typeface="+mn-ea"/>
                <a:cs typeface="+mn-cs"/>
              </a:rPr>
              <a:t>这个公司，它在北京有</a:t>
            </a:r>
            <a:r>
              <a:rPr lang="en-US" altLang="zh-CN" sz="700" b="0" i="0" kern="1200" dirty="0">
                <a:solidFill>
                  <a:schemeClr val="tx1">
                    <a:alpha val="99000"/>
                  </a:schemeClr>
                </a:solidFill>
                <a:effectLst/>
                <a:latin typeface="Segoe UI" pitchFamily="34" charset="0"/>
                <a:ea typeface="+mn-ea"/>
                <a:cs typeface="+mn-cs"/>
              </a:rPr>
              <a:t>100</a:t>
            </a:r>
            <a:r>
              <a:rPr lang="zh-CN" altLang="en-US" sz="700" b="0" i="0" kern="1200" dirty="0">
                <a:solidFill>
                  <a:schemeClr val="tx1">
                    <a:alpha val="99000"/>
                  </a:schemeClr>
                </a:solidFill>
                <a:effectLst/>
                <a:latin typeface="Segoe UI" pitchFamily="34" charset="0"/>
                <a:ea typeface="+mn-ea"/>
                <a:cs typeface="+mn-cs"/>
              </a:rPr>
              <a:t>家分店，那么我们记录它的时候，就会这样记录</a:t>
            </a:r>
            <a:r>
              <a:rPr lang="en-US" altLang="zh-CN" sz="700" b="0" i="0" kern="1200" dirty="0">
                <a:solidFill>
                  <a:schemeClr val="tx1">
                    <a:alpha val="99000"/>
                  </a:schemeClr>
                </a:solidFill>
                <a:effectLst/>
                <a:latin typeface="Segoe UI" pitchFamily="34" charset="0"/>
                <a:ea typeface="+mn-ea"/>
                <a:cs typeface="+mn-cs"/>
              </a:rPr>
              <a:t>R=R</a:t>
            </a:r>
            <a:r>
              <a:rPr lang="zh-CN" altLang="en-US" sz="700" b="0" i="0" kern="1200" dirty="0">
                <a:solidFill>
                  <a:schemeClr val="tx1">
                    <a:alpha val="99000"/>
                  </a:schemeClr>
                </a:solidFill>
                <a:effectLst/>
                <a:latin typeface="Segoe UI" pitchFamily="34" charset="0"/>
                <a:ea typeface="+mn-ea"/>
                <a:cs typeface="+mn-cs"/>
              </a:rPr>
              <a:t>（公司注册号，法人代表，注册城市，所在省），如果按照第一范式，我们需要些</a:t>
            </a:r>
            <a:r>
              <a:rPr lang="en-US" altLang="zh-CN" sz="700" b="0" i="0" kern="1200" dirty="0">
                <a:solidFill>
                  <a:schemeClr val="tx1">
                    <a:alpha val="99000"/>
                  </a:schemeClr>
                </a:solidFill>
                <a:effectLst/>
                <a:latin typeface="Segoe UI" pitchFamily="34" charset="0"/>
                <a:ea typeface="+mn-ea"/>
                <a:cs typeface="+mn-cs"/>
              </a:rPr>
              <a:t>100</a:t>
            </a:r>
            <a:r>
              <a:rPr lang="zh-CN" altLang="en-US" sz="700" b="0" i="0" kern="1200" dirty="0">
                <a:solidFill>
                  <a:schemeClr val="tx1">
                    <a:alpha val="99000"/>
                  </a:schemeClr>
                </a:solidFill>
                <a:effectLst/>
                <a:latin typeface="Segoe UI" pitchFamily="34" charset="0"/>
                <a:ea typeface="+mn-ea"/>
                <a:cs typeface="+mn-cs"/>
              </a:rPr>
              <a:t>次注册城市，这就导致了数据的高度冗余，所以我们这里想要用第三范式，公司注册号</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注册城市，注册城市</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所在省，这里就导致了</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的传递依赖，所以我们这里并不能用第三范式。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再接下来就是</a:t>
            </a:r>
            <a:r>
              <a:rPr lang="en-US" altLang="zh-CN" sz="700" b="0" i="0" kern="1200" dirty="0">
                <a:solidFill>
                  <a:schemeClr val="tx1">
                    <a:alpha val="99000"/>
                  </a:schemeClr>
                </a:solidFill>
                <a:effectLst/>
                <a:latin typeface="Segoe UI" pitchFamily="34" charset="0"/>
                <a:ea typeface="+mn-ea"/>
                <a:cs typeface="+mn-cs"/>
              </a:rPr>
              <a:t>Boyce-</a:t>
            </a:r>
            <a:r>
              <a:rPr lang="en-US" altLang="zh-CN" sz="700" b="0" i="0" kern="1200" dirty="0" err="1">
                <a:solidFill>
                  <a:schemeClr val="tx1">
                    <a:alpha val="99000"/>
                  </a:schemeClr>
                </a:solidFill>
                <a:effectLst/>
                <a:latin typeface="Segoe UI" pitchFamily="34" charset="0"/>
                <a:ea typeface="+mn-ea"/>
                <a:cs typeface="+mn-cs"/>
              </a:rPr>
              <a:t>Codd</a:t>
            </a:r>
            <a:r>
              <a:rPr lang="zh-CN" altLang="en-US" sz="700" b="0" i="0" kern="1200" dirty="0">
                <a:solidFill>
                  <a:schemeClr val="tx1">
                    <a:alpha val="99000"/>
                  </a:schemeClr>
                </a:solidFill>
                <a:effectLst/>
                <a:latin typeface="Segoe UI" pitchFamily="34" charset="0"/>
                <a:ea typeface="+mn-ea"/>
                <a:cs typeface="+mn-cs"/>
              </a:rPr>
              <a:t>范式和第四、第五范式了，这三个范式都是这前三个范式的基础上增加更合理的规范性而来的，所以符合第三范式以上的范式的关系模式才能称之为标准的关系模式。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a:t>
            </a:r>
            <a:r>
              <a:rPr lang="en-US" altLang="zh-CN" sz="700" b="0" i="0" kern="1200" dirty="0">
                <a:solidFill>
                  <a:schemeClr val="tx1">
                    <a:alpha val="99000"/>
                  </a:schemeClr>
                </a:solidFill>
                <a:effectLst/>
                <a:latin typeface="Segoe UI" pitchFamily="34" charset="0"/>
                <a:ea typeface="+mn-ea"/>
                <a:cs typeface="+mn-cs"/>
              </a:rPr>
              <a:t>Boyce-</a:t>
            </a:r>
            <a:r>
              <a:rPr lang="en-US" altLang="zh-CN" sz="700" b="0" i="0" kern="1200" dirty="0" err="1">
                <a:solidFill>
                  <a:schemeClr val="tx1">
                    <a:alpha val="99000"/>
                  </a:schemeClr>
                </a:solidFill>
                <a:effectLst/>
                <a:latin typeface="Segoe UI" pitchFamily="34" charset="0"/>
                <a:ea typeface="+mn-ea"/>
                <a:cs typeface="+mn-cs"/>
              </a:rPr>
              <a:t>Codd</a:t>
            </a:r>
            <a:r>
              <a:rPr lang="zh-CN" altLang="en-US" sz="700" b="0" i="0" kern="1200" dirty="0">
                <a:solidFill>
                  <a:schemeClr val="tx1">
                    <a:alpha val="99000"/>
                  </a:schemeClr>
                </a:solidFill>
                <a:effectLst/>
                <a:latin typeface="Segoe UI" pitchFamily="34" charset="0"/>
                <a:ea typeface="+mn-ea"/>
                <a:cs typeface="+mn-cs"/>
              </a:rPr>
              <a:t>又简称</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，它比第三范式具有更强的规范性，或者又叫做约束性，符合</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的关系模式一定符合第三范式，但是反过来却不一定成立。很多情况下，第三范式就是</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，但是二者是不等价的。</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第四范式（</a:t>
            </a:r>
            <a:r>
              <a:rPr lang="en-US" altLang="zh-CN" sz="700" b="1" i="0" kern="1200" dirty="0">
                <a:solidFill>
                  <a:schemeClr val="tx1">
                    <a:alpha val="99000"/>
                  </a:schemeClr>
                </a:solidFill>
                <a:effectLst/>
                <a:latin typeface="Segoe UI" pitchFamily="34" charset="0"/>
                <a:ea typeface="+mn-ea"/>
                <a:cs typeface="+mn-cs"/>
              </a:rPr>
              <a:t>4NF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禁止主属性和非主属性一对多的关系不受约束，这个就有点涉及到了</a:t>
            </a:r>
            <a:r>
              <a:rPr lang="en-US" altLang="zh-CN" sz="700" b="0" i="0" kern="1200" dirty="0">
                <a:solidFill>
                  <a:schemeClr val="tx1">
                    <a:alpha val="99000"/>
                  </a:schemeClr>
                </a:solidFill>
                <a:effectLst/>
                <a:latin typeface="Segoe UI" pitchFamily="34" charset="0"/>
                <a:ea typeface="+mn-ea"/>
                <a:cs typeface="+mn-cs"/>
              </a:rPr>
              <a:t>UML</a:t>
            </a:r>
            <a:r>
              <a:rPr lang="zh-CN" altLang="en-US" sz="700" b="0" i="0" kern="1200" dirty="0">
                <a:solidFill>
                  <a:schemeClr val="tx1">
                    <a:alpha val="99000"/>
                  </a:schemeClr>
                </a:solidFill>
                <a:effectLst/>
                <a:latin typeface="Segoe UI" pitchFamily="34" charset="0"/>
                <a:ea typeface="+mn-ea"/>
                <a:cs typeface="+mn-cs"/>
              </a:rPr>
              <a:t>，不多讲。</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第五范式（</a:t>
            </a:r>
            <a:r>
              <a:rPr lang="en-US" altLang="zh-CN" sz="700" b="1" i="0" kern="1200" dirty="0">
                <a:solidFill>
                  <a:schemeClr val="tx1">
                    <a:alpha val="99000"/>
                  </a:schemeClr>
                </a:solidFill>
                <a:effectLst/>
                <a:latin typeface="Segoe UI" pitchFamily="34" charset="0"/>
                <a:ea typeface="+mn-ea"/>
                <a:cs typeface="+mn-cs"/>
              </a:rPr>
              <a:t>5NF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将表尽可能的分割成小的表，使之不存在冗余。</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第四、第五范式都是相当难实现的，但是在分析设计时我们尽可能的去写成这两个范式，因为它的规范性越高，数据的冗余就越少。</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范式与非范式的选择：</a:t>
            </a:r>
            <a:endParaRPr lang="zh-CN" altLang="en-US" sz="700" b="0" i="0" kern="1200" dirty="0">
              <a:solidFill>
                <a:schemeClr val="tx1">
                  <a:alpha val="99000"/>
                </a:schemeClr>
              </a:solidFill>
              <a:effectLst/>
              <a:latin typeface="Segoe UI" pitchFamily="34" charset="0"/>
              <a:ea typeface="+mn-ea"/>
              <a:cs typeface="+mn-cs"/>
            </a:endParaRPr>
          </a:p>
          <a:p>
            <a:pPr latinLnBrk="0"/>
            <a:r>
              <a:rPr lang="zh-CN" altLang="en-US" sz="700" b="0" i="0" kern="1200" dirty="0">
                <a:solidFill>
                  <a:schemeClr val="tx1">
                    <a:alpha val="99000"/>
                  </a:schemeClr>
                </a:solidFill>
                <a:effectLst/>
                <a:latin typeface="Segoe UI" pitchFamily="34" charset="0"/>
                <a:ea typeface="+mn-ea"/>
                <a:cs typeface="+mn-cs"/>
              </a:rPr>
              <a:t>  在做数据库系统时，我们很头疼需不需要使用范式，并非说使用的范式就很好，但也并非说不使用范式就好，以前的系统多是</a:t>
            </a:r>
            <a:r>
              <a:rPr lang="en-US" altLang="zh-CN" sz="700" b="0" i="0" kern="1200" dirty="0">
                <a:solidFill>
                  <a:schemeClr val="tx1">
                    <a:alpha val="99000"/>
                  </a:schemeClr>
                </a:solidFill>
                <a:effectLst/>
                <a:latin typeface="Segoe UI" pitchFamily="34" charset="0"/>
                <a:ea typeface="+mn-ea"/>
                <a:cs typeface="+mn-cs"/>
              </a:rPr>
              <a:t>OLTP</a:t>
            </a:r>
            <a:r>
              <a:rPr lang="zh-CN" altLang="en-US" sz="700" b="0" i="0" kern="1200" dirty="0">
                <a:solidFill>
                  <a:schemeClr val="tx1">
                    <a:alpha val="99000"/>
                  </a:schemeClr>
                </a:solidFill>
                <a:effectLst/>
                <a:latin typeface="Segoe UI" pitchFamily="34" charset="0"/>
                <a:ea typeface="+mn-ea"/>
                <a:cs typeface="+mn-cs"/>
              </a:rPr>
              <a:t>，面向交易处理，异常更新（插入、删除、修改），要在这样灵活而又复杂的报表范式系统中做处理时非常让人头痛的一件事，而现在的系统，决策和分析占了很重要的一部分，为什么现在的数据库仓库的分析决策工具那么的快速，那就是因为非范式化，所以有的时候适当的非范式化也能够使操作更为的简单。</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那为什么我们还要使用范式呢，一个是为了确保逻辑的正确性，二个便是便是为了降低成本，人来处理这些东西，如果我们把所有的关系都放在一个表格中，那么就会显得非常的冗余，就像我上面举的那个</a:t>
            </a:r>
            <a:r>
              <a:rPr lang="en-US" altLang="zh-CN" sz="700" b="0" i="0" kern="1200" dirty="0">
                <a:solidFill>
                  <a:schemeClr val="tx1">
                    <a:alpha val="99000"/>
                  </a:schemeClr>
                </a:solidFill>
                <a:effectLst/>
                <a:latin typeface="Segoe UI" pitchFamily="34" charset="0"/>
                <a:ea typeface="+mn-ea"/>
                <a:cs typeface="+mn-cs"/>
              </a:rPr>
              <a:t>KFC</a:t>
            </a:r>
            <a:r>
              <a:rPr lang="zh-CN" altLang="en-US" sz="700" b="0" i="0" kern="1200" dirty="0">
                <a:solidFill>
                  <a:schemeClr val="tx1">
                    <a:alpha val="99000"/>
                  </a:schemeClr>
                </a:solidFill>
                <a:effectLst/>
                <a:latin typeface="Segoe UI" pitchFamily="34" charset="0"/>
                <a:ea typeface="+mn-ea"/>
                <a:cs typeface="+mn-cs"/>
              </a:rPr>
              <a:t>的例子一样，数据冗余，就导致存储的增加，存储的增加就以为着成本的浪费，所以适当的范式，也还是很有好处的。</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38</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7161947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软件系统经常使用各种长期保存的信息，这些信息通常以一定方式组织并存储在数据库或文件中，为减少数据冗余，避免出现插入异常或删除异常，简化修改数据的过程，通常需要把数据结构规范化。</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通常用</a:t>
            </a:r>
            <a:r>
              <a:rPr lang="zh-CN" altLang="en-US" dirty="0">
                <a:latin typeface="Arial"/>
              </a:rPr>
              <a:t>“</a:t>
            </a:r>
            <a:r>
              <a:rPr lang="zh-CN" altLang="en-US" dirty="0"/>
              <a:t>范式</a:t>
            </a:r>
            <a:r>
              <a:rPr lang="en-US" altLang="zh-CN" dirty="0"/>
              <a:t>(normal forms)</a:t>
            </a:r>
            <a:r>
              <a:rPr lang="en-US" altLang="zh-CN" dirty="0">
                <a:latin typeface="Arial"/>
              </a:rPr>
              <a:t>”</a:t>
            </a:r>
            <a:r>
              <a:rPr lang="zh-CN" altLang="en-US" dirty="0"/>
              <a:t>定义消除数据冗余的程度。第一范式</a:t>
            </a:r>
            <a:r>
              <a:rPr lang="en-US" altLang="zh-CN" dirty="0"/>
              <a:t>(1 NF)</a:t>
            </a:r>
            <a:r>
              <a:rPr lang="zh-CN" altLang="en-US" dirty="0"/>
              <a:t>数据冗余程度最大，第五范式</a:t>
            </a:r>
            <a:r>
              <a:rPr lang="en-US" altLang="zh-CN" dirty="0"/>
              <a:t>(5 NF)</a:t>
            </a:r>
            <a:r>
              <a:rPr lang="zh-CN" altLang="en-US" dirty="0"/>
              <a:t>数据冗余程度最小。但是，范式级别越高，存储同样数据就需要分解成更多张表，因此，</a:t>
            </a:r>
            <a:r>
              <a:rPr lang="zh-CN" altLang="en-US" dirty="0">
                <a:latin typeface="Arial"/>
              </a:rPr>
              <a:t>“</a:t>
            </a:r>
            <a:r>
              <a:rPr lang="zh-CN" altLang="en-US" dirty="0"/>
              <a:t>存储自身</a:t>
            </a:r>
            <a:r>
              <a:rPr lang="zh-CN" altLang="en-US" dirty="0">
                <a:latin typeface="Arial"/>
              </a:rPr>
              <a:t>”</a:t>
            </a:r>
            <a:r>
              <a:rPr lang="zh-CN" altLang="en-US" dirty="0"/>
              <a:t>的过程也就越复杂。第二，随着范式级别的提高，数据的存储结构与基于问题域的结构间的匹配程度也随之下降，因此，在需求变化时数据的稳定性较差。第三，范式级别提高则需要访问的表增多，因此性能</a:t>
            </a:r>
            <a:r>
              <a:rPr lang="en-US" altLang="zh-CN" dirty="0"/>
              <a:t>(</a:t>
            </a:r>
            <a:r>
              <a:rPr lang="zh-CN" altLang="en-US" dirty="0"/>
              <a:t>速度</a:t>
            </a:r>
            <a:r>
              <a:rPr lang="en-US" altLang="zh-CN" dirty="0"/>
              <a:t>)</a:t>
            </a:r>
            <a:r>
              <a:rPr lang="zh-CN" altLang="en-US" dirty="0"/>
              <a:t>将下降。从实用角度看来，在大多数场合选用第三范式都比较恰当。</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latinLnBrk="0"/>
            <a:r>
              <a:rPr lang="zh-CN" altLang="en-US" sz="700" b="1" i="0" kern="1200" dirty="0">
                <a:solidFill>
                  <a:schemeClr val="tx1">
                    <a:alpha val="99000"/>
                  </a:schemeClr>
                </a:solidFill>
                <a:effectLst/>
                <a:latin typeface="Segoe UI" pitchFamily="34" charset="0"/>
                <a:ea typeface="+mn-ea"/>
                <a:cs typeface="+mn-cs"/>
              </a:rPr>
              <a:t> 第一范式（</a:t>
            </a:r>
            <a:r>
              <a:rPr lang="en-US" altLang="zh-CN" sz="700" b="1" i="0" kern="1200" dirty="0">
                <a:solidFill>
                  <a:schemeClr val="tx1">
                    <a:alpha val="99000"/>
                  </a:schemeClr>
                </a:solidFill>
                <a:effectLst/>
                <a:latin typeface="Segoe UI" pitchFamily="34" charset="0"/>
                <a:ea typeface="+mn-ea"/>
                <a:cs typeface="+mn-cs"/>
              </a:rPr>
              <a:t>1NF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当关系模式</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的所有属性都不能分解更基本的数据元素时，即</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的所有属性都处于原子特征时，就叫做第一范式（</a:t>
            </a:r>
            <a:r>
              <a:rPr lang="en-US" altLang="zh-CN" sz="700" b="0" i="0" kern="1200" dirty="0">
                <a:solidFill>
                  <a:schemeClr val="tx1">
                    <a:alpha val="99000"/>
                  </a:schemeClr>
                </a:solidFill>
                <a:effectLst/>
                <a:latin typeface="Segoe UI" pitchFamily="34" charset="0"/>
                <a:ea typeface="+mn-ea"/>
                <a:cs typeface="+mn-cs"/>
              </a:rPr>
              <a:t>1NF</a:t>
            </a:r>
            <a:r>
              <a:rPr lang="zh-CN" altLang="en-US" sz="700" b="0" i="0" kern="1200" dirty="0">
                <a:solidFill>
                  <a:schemeClr val="tx1">
                    <a:alpha val="99000"/>
                  </a:schemeClr>
                </a:solidFill>
                <a:effectLst/>
                <a:latin typeface="Segoe UI" pitchFamily="34" charset="0"/>
                <a:ea typeface="+mn-ea"/>
                <a:cs typeface="+mn-cs"/>
              </a:rPr>
              <a:t>）。</a:t>
            </a:r>
          </a:p>
          <a:p>
            <a:pPr latinLnBrk="0"/>
            <a:r>
              <a:rPr lang="zh-CN" altLang="en-US" sz="700" b="0" i="0" kern="1200" dirty="0">
                <a:solidFill>
                  <a:schemeClr val="tx1">
                    <a:alpha val="99000"/>
                  </a:schemeClr>
                </a:solidFill>
                <a:effectLst/>
                <a:latin typeface="Segoe UI" pitchFamily="34" charset="0"/>
                <a:ea typeface="+mn-ea"/>
                <a:cs typeface="+mn-cs"/>
              </a:rPr>
              <a:t>  例如：我们在关于员工的关系模式中，如果工资这项属性可以再分成基本工资和奖金的话，那么它就不属性第一范式，如果不能再分的话就属性第一范式，当然，需要员工这个关系模式里所有属性都满足这个条件。</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第二范式（</a:t>
            </a:r>
            <a:r>
              <a:rPr lang="en-US" altLang="zh-CN" sz="700" b="1" i="0" kern="1200" dirty="0">
                <a:solidFill>
                  <a:schemeClr val="tx1">
                    <a:alpha val="99000"/>
                  </a:schemeClr>
                </a:solidFill>
                <a:effectLst/>
                <a:latin typeface="Segoe UI" pitchFamily="34" charset="0"/>
                <a:ea typeface="+mn-ea"/>
                <a:cs typeface="+mn-cs"/>
              </a:rPr>
              <a:t>2NF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如果关系模式</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在满足第一范式的基础下，并且所有</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的所有非主属性都完全依赖于</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（关于依赖自己查询）的每一个候选关键字属性，则叫做</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满足第二范式。</a:t>
            </a:r>
          </a:p>
          <a:p>
            <a:pPr latinLnBrk="0"/>
            <a:r>
              <a:rPr lang="zh-CN" altLang="en-US" sz="700" b="0" i="0" kern="1200" dirty="0">
                <a:solidFill>
                  <a:schemeClr val="tx1">
                    <a:alpha val="99000"/>
                  </a:schemeClr>
                </a:solidFill>
                <a:effectLst/>
                <a:latin typeface="Segoe UI" pitchFamily="34" charset="0"/>
                <a:ea typeface="+mn-ea"/>
                <a:cs typeface="+mn-cs"/>
              </a:rPr>
              <a:t>  例如：在一个图书管理系统中，存在如下关系模式：</a:t>
            </a:r>
            <a:r>
              <a:rPr lang="en-US" altLang="zh-CN" sz="700" b="0" i="0" kern="1200" dirty="0">
                <a:solidFill>
                  <a:schemeClr val="tx1">
                    <a:alpha val="99000"/>
                  </a:schemeClr>
                </a:solidFill>
                <a:effectLst/>
                <a:latin typeface="Segoe UI" pitchFamily="34" charset="0"/>
                <a:ea typeface="+mn-ea"/>
                <a:cs typeface="+mn-cs"/>
              </a:rPr>
              <a:t>R=R</a:t>
            </a:r>
            <a:r>
              <a:rPr lang="zh-CN" altLang="en-US" sz="700" b="0" i="0" kern="1200" dirty="0">
                <a:solidFill>
                  <a:schemeClr val="tx1">
                    <a:alpha val="99000"/>
                  </a:schemeClr>
                </a:solidFill>
                <a:effectLst/>
                <a:latin typeface="Segoe UI" pitchFamily="34" charset="0"/>
                <a:ea typeface="+mn-ea"/>
                <a:cs typeface="+mn-cs"/>
              </a:rPr>
              <a:t>（读者编号，图书编号，工作单位，借阅日期，归还日期），在这个关系模式中，有两个候选主属性，（读者编号，图书编号），而工作单位这个属性只需要读者编号这个属性就能确定，所以在这个它并不是完全的依赖于每一个候选关键属性，所以它并不是第二范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第三范式（</a:t>
            </a:r>
            <a:r>
              <a:rPr lang="en-US" altLang="zh-CN" sz="700" b="1" i="0" kern="1200" dirty="0">
                <a:solidFill>
                  <a:schemeClr val="tx1">
                    <a:alpha val="99000"/>
                  </a:schemeClr>
                </a:solidFill>
                <a:effectLst/>
                <a:latin typeface="Segoe UI" pitchFamily="34" charset="0"/>
                <a:ea typeface="+mn-ea"/>
                <a:cs typeface="+mn-cs"/>
              </a:rPr>
              <a:t>3NF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假设</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是一个满足</a:t>
            </a:r>
            <a:r>
              <a:rPr lang="en-US" altLang="zh-CN" sz="700" b="0" i="0" kern="1200" dirty="0">
                <a:solidFill>
                  <a:schemeClr val="tx1">
                    <a:alpha val="99000"/>
                  </a:schemeClr>
                </a:solidFill>
                <a:effectLst/>
                <a:latin typeface="Segoe UI" pitchFamily="34" charset="0"/>
                <a:ea typeface="+mn-ea"/>
                <a:cs typeface="+mn-cs"/>
              </a:rPr>
              <a:t>1NF</a:t>
            </a:r>
            <a:r>
              <a:rPr lang="zh-CN" altLang="en-US" sz="700" b="0" i="0" kern="1200" dirty="0">
                <a:solidFill>
                  <a:schemeClr val="tx1">
                    <a:alpha val="99000"/>
                  </a:schemeClr>
                </a:solidFill>
                <a:effectLst/>
                <a:latin typeface="Segoe UI" pitchFamily="34" charset="0"/>
                <a:ea typeface="+mn-ea"/>
                <a:cs typeface="+mn-cs"/>
              </a:rPr>
              <a:t>的关系模式，</a:t>
            </a:r>
            <a:r>
              <a:rPr lang="en-US" altLang="zh-CN" sz="700" b="0" i="0" kern="1200" dirty="0">
                <a:solidFill>
                  <a:schemeClr val="tx1">
                    <a:alpha val="99000"/>
                  </a:schemeClr>
                </a:solidFill>
                <a:effectLst/>
                <a:latin typeface="Segoe UI" pitchFamily="34" charset="0"/>
                <a:ea typeface="+mn-ea"/>
                <a:cs typeface="+mn-cs"/>
              </a:rPr>
              <a:t>X</a:t>
            </a:r>
            <a:r>
              <a:rPr lang="zh-CN" altLang="en-US" sz="700" b="0" i="0" kern="1200" dirty="0">
                <a:solidFill>
                  <a:schemeClr val="tx1">
                    <a:alpha val="99000"/>
                  </a:schemeClr>
                </a:solidFill>
                <a:effectLst/>
                <a:latin typeface="Segoe UI" pitchFamily="34" charset="0"/>
                <a:ea typeface="+mn-ea"/>
                <a:cs typeface="+mn-cs"/>
              </a:rPr>
              <a:t>是</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的任意属性组，如果</a:t>
            </a:r>
            <a:r>
              <a:rPr lang="en-US" altLang="zh-CN" sz="700" b="0" i="0" kern="1200" dirty="0">
                <a:solidFill>
                  <a:schemeClr val="tx1">
                    <a:alpha val="99000"/>
                  </a:schemeClr>
                </a:solidFill>
                <a:effectLst/>
                <a:latin typeface="Segoe UI" pitchFamily="34" charset="0"/>
                <a:ea typeface="+mn-ea"/>
                <a:cs typeface="+mn-cs"/>
              </a:rPr>
              <a:t>X</a:t>
            </a:r>
            <a:r>
              <a:rPr lang="zh-CN" altLang="en-US" sz="700" b="0" i="0" kern="1200" dirty="0">
                <a:solidFill>
                  <a:schemeClr val="tx1">
                    <a:alpha val="99000"/>
                  </a:schemeClr>
                </a:solidFill>
                <a:effectLst/>
                <a:latin typeface="Segoe UI" pitchFamily="34" charset="0"/>
                <a:ea typeface="+mn-ea"/>
                <a:cs typeface="+mn-cs"/>
              </a:rPr>
              <a:t>非传递依赖于</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的任意一个候选关键属性，称</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满足第三范式。</a:t>
            </a:r>
          </a:p>
          <a:p>
            <a:pPr latinLnBrk="0"/>
            <a:r>
              <a:rPr lang="zh-CN" altLang="en-US" sz="700" b="0" i="0" kern="1200" dirty="0">
                <a:solidFill>
                  <a:schemeClr val="tx1">
                    <a:alpha val="99000"/>
                  </a:schemeClr>
                </a:solidFill>
                <a:effectLst/>
                <a:latin typeface="Segoe UI" pitchFamily="34" charset="0"/>
                <a:ea typeface="+mn-ea"/>
                <a:cs typeface="+mn-cs"/>
              </a:rPr>
              <a:t>  什么叫传递依赖，比如，人</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（男人，女人），男人</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小孩，大人，老人），这里因为小孩是男人，所以推出小孩也是人，（这个例子不是很恰当）。那怎么来理解第三范式，我们同样举个例子来理解下</a:t>
            </a:r>
          </a:p>
          <a:p>
            <a:pPr latinLnBrk="0"/>
            <a:r>
              <a:rPr lang="zh-CN" altLang="en-US" sz="700" b="0" i="0" kern="1200" dirty="0">
                <a:solidFill>
                  <a:schemeClr val="tx1">
                    <a:alpha val="99000"/>
                  </a:schemeClr>
                </a:solidFill>
                <a:effectLst/>
                <a:latin typeface="Segoe UI" pitchFamily="34" charset="0"/>
                <a:ea typeface="+mn-ea"/>
                <a:cs typeface="+mn-cs"/>
              </a:rPr>
              <a:t>  例如：假如</a:t>
            </a:r>
            <a:r>
              <a:rPr lang="en-US" altLang="zh-CN" sz="700" b="0" i="0" kern="1200" dirty="0">
                <a:solidFill>
                  <a:schemeClr val="tx1">
                    <a:alpha val="99000"/>
                  </a:schemeClr>
                </a:solidFill>
                <a:effectLst/>
                <a:latin typeface="Segoe UI" pitchFamily="34" charset="0"/>
                <a:ea typeface="+mn-ea"/>
                <a:cs typeface="+mn-cs"/>
              </a:rPr>
              <a:t>KFC</a:t>
            </a:r>
            <a:r>
              <a:rPr lang="zh-CN" altLang="en-US" sz="700" b="0" i="0" kern="1200" dirty="0">
                <a:solidFill>
                  <a:schemeClr val="tx1">
                    <a:alpha val="99000"/>
                  </a:schemeClr>
                </a:solidFill>
                <a:effectLst/>
                <a:latin typeface="Segoe UI" pitchFamily="34" charset="0"/>
                <a:ea typeface="+mn-ea"/>
                <a:cs typeface="+mn-cs"/>
              </a:rPr>
              <a:t>这个公司，它在北京有</a:t>
            </a:r>
            <a:r>
              <a:rPr lang="en-US" altLang="zh-CN" sz="700" b="0" i="0" kern="1200" dirty="0">
                <a:solidFill>
                  <a:schemeClr val="tx1">
                    <a:alpha val="99000"/>
                  </a:schemeClr>
                </a:solidFill>
                <a:effectLst/>
                <a:latin typeface="Segoe UI" pitchFamily="34" charset="0"/>
                <a:ea typeface="+mn-ea"/>
                <a:cs typeface="+mn-cs"/>
              </a:rPr>
              <a:t>100</a:t>
            </a:r>
            <a:r>
              <a:rPr lang="zh-CN" altLang="en-US" sz="700" b="0" i="0" kern="1200" dirty="0">
                <a:solidFill>
                  <a:schemeClr val="tx1">
                    <a:alpha val="99000"/>
                  </a:schemeClr>
                </a:solidFill>
                <a:effectLst/>
                <a:latin typeface="Segoe UI" pitchFamily="34" charset="0"/>
                <a:ea typeface="+mn-ea"/>
                <a:cs typeface="+mn-cs"/>
              </a:rPr>
              <a:t>家分店，那么我们记录它的时候，就会这样记录</a:t>
            </a:r>
            <a:r>
              <a:rPr lang="en-US" altLang="zh-CN" sz="700" b="0" i="0" kern="1200" dirty="0">
                <a:solidFill>
                  <a:schemeClr val="tx1">
                    <a:alpha val="99000"/>
                  </a:schemeClr>
                </a:solidFill>
                <a:effectLst/>
                <a:latin typeface="Segoe UI" pitchFamily="34" charset="0"/>
                <a:ea typeface="+mn-ea"/>
                <a:cs typeface="+mn-cs"/>
              </a:rPr>
              <a:t>R=R</a:t>
            </a:r>
            <a:r>
              <a:rPr lang="zh-CN" altLang="en-US" sz="700" b="0" i="0" kern="1200" dirty="0">
                <a:solidFill>
                  <a:schemeClr val="tx1">
                    <a:alpha val="99000"/>
                  </a:schemeClr>
                </a:solidFill>
                <a:effectLst/>
                <a:latin typeface="Segoe UI" pitchFamily="34" charset="0"/>
                <a:ea typeface="+mn-ea"/>
                <a:cs typeface="+mn-cs"/>
              </a:rPr>
              <a:t>（公司注册号，法人代表，注册城市，所在省），如果按照第一范式，我们需要些</a:t>
            </a:r>
            <a:r>
              <a:rPr lang="en-US" altLang="zh-CN" sz="700" b="0" i="0" kern="1200" dirty="0">
                <a:solidFill>
                  <a:schemeClr val="tx1">
                    <a:alpha val="99000"/>
                  </a:schemeClr>
                </a:solidFill>
                <a:effectLst/>
                <a:latin typeface="Segoe UI" pitchFamily="34" charset="0"/>
                <a:ea typeface="+mn-ea"/>
                <a:cs typeface="+mn-cs"/>
              </a:rPr>
              <a:t>100</a:t>
            </a:r>
            <a:r>
              <a:rPr lang="zh-CN" altLang="en-US" sz="700" b="0" i="0" kern="1200" dirty="0">
                <a:solidFill>
                  <a:schemeClr val="tx1">
                    <a:alpha val="99000"/>
                  </a:schemeClr>
                </a:solidFill>
                <a:effectLst/>
                <a:latin typeface="Segoe UI" pitchFamily="34" charset="0"/>
                <a:ea typeface="+mn-ea"/>
                <a:cs typeface="+mn-cs"/>
              </a:rPr>
              <a:t>次注册城市，这就导致了数据的高度冗余，所以我们这里想要用第三范式，公司注册号</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注册城市，注册城市</a:t>
            </a:r>
            <a:r>
              <a:rPr lang="en-US" altLang="zh-CN" sz="700" b="0" i="0" kern="1200" dirty="0">
                <a:solidFill>
                  <a:schemeClr val="tx1">
                    <a:alpha val="99000"/>
                  </a:schemeClr>
                </a:solidFill>
                <a:effectLst/>
                <a:latin typeface="Segoe UI" pitchFamily="34" charset="0"/>
                <a:ea typeface="+mn-ea"/>
                <a:cs typeface="+mn-cs"/>
              </a:rPr>
              <a:t>-&gt;</a:t>
            </a:r>
            <a:r>
              <a:rPr lang="zh-CN" altLang="en-US" sz="700" b="0" i="0" kern="1200" dirty="0">
                <a:solidFill>
                  <a:schemeClr val="tx1">
                    <a:alpha val="99000"/>
                  </a:schemeClr>
                </a:solidFill>
                <a:effectLst/>
                <a:latin typeface="Segoe UI" pitchFamily="34" charset="0"/>
                <a:ea typeface="+mn-ea"/>
                <a:cs typeface="+mn-cs"/>
              </a:rPr>
              <a:t>所在省，这里就导致了</a:t>
            </a:r>
            <a:r>
              <a:rPr lang="en-US" altLang="zh-CN" sz="700" b="0" i="0" kern="1200" dirty="0">
                <a:solidFill>
                  <a:schemeClr val="tx1">
                    <a:alpha val="99000"/>
                  </a:schemeClr>
                </a:solidFill>
                <a:effectLst/>
                <a:latin typeface="Segoe UI" pitchFamily="34" charset="0"/>
                <a:ea typeface="+mn-ea"/>
                <a:cs typeface="+mn-cs"/>
              </a:rPr>
              <a:t>R</a:t>
            </a:r>
            <a:r>
              <a:rPr lang="zh-CN" altLang="en-US" sz="700" b="0" i="0" kern="1200" dirty="0">
                <a:solidFill>
                  <a:schemeClr val="tx1">
                    <a:alpha val="99000"/>
                  </a:schemeClr>
                </a:solidFill>
                <a:effectLst/>
                <a:latin typeface="Segoe UI" pitchFamily="34" charset="0"/>
                <a:ea typeface="+mn-ea"/>
                <a:cs typeface="+mn-cs"/>
              </a:rPr>
              <a:t>的传递依赖，所以我们这里并不能用第三范式。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再接下来就是</a:t>
            </a:r>
            <a:r>
              <a:rPr lang="en-US" altLang="zh-CN" sz="700" b="0" i="0" kern="1200" dirty="0">
                <a:solidFill>
                  <a:schemeClr val="tx1">
                    <a:alpha val="99000"/>
                  </a:schemeClr>
                </a:solidFill>
                <a:effectLst/>
                <a:latin typeface="Segoe UI" pitchFamily="34" charset="0"/>
                <a:ea typeface="+mn-ea"/>
                <a:cs typeface="+mn-cs"/>
              </a:rPr>
              <a:t>Boyce-</a:t>
            </a:r>
            <a:r>
              <a:rPr lang="en-US" altLang="zh-CN" sz="700" b="0" i="0" kern="1200" dirty="0" err="1">
                <a:solidFill>
                  <a:schemeClr val="tx1">
                    <a:alpha val="99000"/>
                  </a:schemeClr>
                </a:solidFill>
                <a:effectLst/>
                <a:latin typeface="Segoe UI" pitchFamily="34" charset="0"/>
                <a:ea typeface="+mn-ea"/>
                <a:cs typeface="+mn-cs"/>
              </a:rPr>
              <a:t>Codd</a:t>
            </a:r>
            <a:r>
              <a:rPr lang="zh-CN" altLang="en-US" sz="700" b="0" i="0" kern="1200" dirty="0">
                <a:solidFill>
                  <a:schemeClr val="tx1">
                    <a:alpha val="99000"/>
                  </a:schemeClr>
                </a:solidFill>
                <a:effectLst/>
                <a:latin typeface="Segoe UI" pitchFamily="34" charset="0"/>
                <a:ea typeface="+mn-ea"/>
                <a:cs typeface="+mn-cs"/>
              </a:rPr>
              <a:t>范式和第四、第五范式了，这三个范式都是这前三个范式的基础上增加更合理的规范性而来的，所以符合第三范式以上的范式的关系模式才能称之为标准的关系模式。</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a:t>
            </a:r>
            <a:r>
              <a:rPr lang="en-US" altLang="zh-CN" sz="700" b="0" i="0" kern="1200" dirty="0">
                <a:solidFill>
                  <a:schemeClr val="tx1">
                    <a:alpha val="99000"/>
                  </a:schemeClr>
                </a:solidFill>
                <a:effectLst/>
                <a:latin typeface="Segoe UI" pitchFamily="34" charset="0"/>
                <a:ea typeface="+mn-ea"/>
                <a:cs typeface="+mn-cs"/>
              </a:rPr>
              <a:t>Boyce-</a:t>
            </a:r>
            <a:r>
              <a:rPr lang="en-US" altLang="zh-CN" sz="700" b="0" i="0" kern="1200" dirty="0" err="1">
                <a:solidFill>
                  <a:schemeClr val="tx1">
                    <a:alpha val="99000"/>
                  </a:schemeClr>
                </a:solidFill>
                <a:effectLst/>
                <a:latin typeface="Segoe UI" pitchFamily="34" charset="0"/>
                <a:ea typeface="+mn-ea"/>
                <a:cs typeface="+mn-cs"/>
              </a:rPr>
              <a:t>Codd</a:t>
            </a:r>
            <a:r>
              <a:rPr lang="zh-CN" altLang="en-US" sz="700" b="0" i="0" kern="1200" dirty="0">
                <a:solidFill>
                  <a:schemeClr val="tx1">
                    <a:alpha val="99000"/>
                  </a:schemeClr>
                </a:solidFill>
                <a:effectLst/>
                <a:latin typeface="Segoe UI" pitchFamily="34" charset="0"/>
                <a:ea typeface="+mn-ea"/>
                <a:cs typeface="+mn-cs"/>
              </a:rPr>
              <a:t>又简称</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，它比第三范式具有更强的规范性，或者又叫做约束性，符合</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的关系模式一定符合第三范式，但是反过来却不一定成立。很多情况下，第三范式就是</a:t>
            </a:r>
            <a:r>
              <a:rPr lang="en-US" altLang="zh-CN" sz="700" b="0" i="0" kern="1200" dirty="0">
                <a:solidFill>
                  <a:schemeClr val="tx1">
                    <a:alpha val="99000"/>
                  </a:schemeClr>
                </a:solidFill>
                <a:effectLst/>
                <a:latin typeface="Segoe UI" pitchFamily="34" charset="0"/>
                <a:ea typeface="+mn-ea"/>
                <a:cs typeface="+mn-cs"/>
              </a:rPr>
              <a:t>BCNF</a:t>
            </a:r>
            <a:r>
              <a:rPr lang="zh-CN" altLang="en-US" sz="700" b="0" i="0" kern="1200" dirty="0">
                <a:solidFill>
                  <a:schemeClr val="tx1">
                    <a:alpha val="99000"/>
                  </a:schemeClr>
                </a:solidFill>
                <a:effectLst/>
                <a:latin typeface="Segoe UI" pitchFamily="34" charset="0"/>
                <a:ea typeface="+mn-ea"/>
                <a:cs typeface="+mn-cs"/>
              </a:rPr>
              <a:t>，但是二者是不等价的。</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第四范式（</a:t>
            </a:r>
            <a:r>
              <a:rPr lang="en-US" altLang="zh-CN" sz="700" b="1" i="0" kern="1200" dirty="0">
                <a:solidFill>
                  <a:schemeClr val="tx1">
                    <a:alpha val="99000"/>
                  </a:schemeClr>
                </a:solidFill>
                <a:effectLst/>
                <a:latin typeface="Segoe UI" pitchFamily="34" charset="0"/>
                <a:ea typeface="+mn-ea"/>
                <a:cs typeface="+mn-cs"/>
              </a:rPr>
              <a:t>4NF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禁止主属性和非主属性一对多的关系不受约束，这个就有点涉及到了</a:t>
            </a:r>
            <a:r>
              <a:rPr lang="en-US" altLang="zh-CN" sz="700" b="0" i="0" kern="1200" dirty="0">
                <a:solidFill>
                  <a:schemeClr val="tx1">
                    <a:alpha val="99000"/>
                  </a:schemeClr>
                </a:solidFill>
                <a:effectLst/>
                <a:latin typeface="Segoe UI" pitchFamily="34" charset="0"/>
                <a:ea typeface="+mn-ea"/>
                <a:cs typeface="+mn-cs"/>
              </a:rPr>
              <a:t>UML</a:t>
            </a:r>
            <a:r>
              <a:rPr lang="zh-CN" altLang="en-US" sz="700" b="0" i="0" kern="1200" dirty="0">
                <a:solidFill>
                  <a:schemeClr val="tx1">
                    <a:alpha val="99000"/>
                  </a:schemeClr>
                </a:solidFill>
                <a:effectLst/>
                <a:latin typeface="Segoe UI" pitchFamily="34" charset="0"/>
                <a:ea typeface="+mn-ea"/>
                <a:cs typeface="+mn-cs"/>
              </a:rPr>
              <a:t>，不多讲。</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第五范式（</a:t>
            </a:r>
            <a:r>
              <a:rPr lang="en-US" altLang="zh-CN" sz="700" b="1" i="0" kern="1200" dirty="0">
                <a:solidFill>
                  <a:schemeClr val="tx1">
                    <a:alpha val="99000"/>
                  </a:schemeClr>
                </a:solidFill>
                <a:effectLst/>
                <a:latin typeface="Segoe UI" pitchFamily="34" charset="0"/>
                <a:ea typeface="+mn-ea"/>
                <a:cs typeface="+mn-cs"/>
              </a:rPr>
              <a:t>5NF</a:t>
            </a:r>
            <a:r>
              <a:rPr lang="zh-CN" altLang="en-US" sz="700" b="1"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将表尽可能的分割成小的表，使之不存在冗余。</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第四、第五范式都是相当难实现的，但是在分析设计时我们尽可能的去写成这两个范式，因为它的规范性越高，数据的冗余就越少。</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1" i="0" kern="1200" dirty="0">
                <a:solidFill>
                  <a:schemeClr val="tx1">
                    <a:alpha val="99000"/>
                  </a:schemeClr>
                </a:solidFill>
                <a:effectLst/>
                <a:latin typeface="Segoe UI" pitchFamily="34" charset="0"/>
                <a:ea typeface="+mn-ea"/>
                <a:cs typeface="+mn-cs"/>
              </a:rPr>
              <a:t>  范式与非范式的选择：</a:t>
            </a:r>
            <a:endParaRPr lang="zh-CN" altLang="en-US" sz="700" b="0" i="0" kern="1200" dirty="0">
              <a:solidFill>
                <a:schemeClr val="tx1">
                  <a:alpha val="99000"/>
                </a:schemeClr>
              </a:solidFill>
              <a:effectLst/>
              <a:latin typeface="Segoe UI" pitchFamily="34" charset="0"/>
              <a:ea typeface="+mn-ea"/>
              <a:cs typeface="+mn-cs"/>
            </a:endParaRPr>
          </a:p>
          <a:p>
            <a:pPr latinLnBrk="0"/>
            <a:r>
              <a:rPr lang="zh-CN" altLang="en-US" sz="700" b="0" i="0" kern="1200" dirty="0">
                <a:solidFill>
                  <a:schemeClr val="tx1">
                    <a:alpha val="99000"/>
                  </a:schemeClr>
                </a:solidFill>
                <a:effectLst/>
                <a:latin typeface="Segoe UI" pitchFamily="34" charset="0"/>
                <a:ea typeface="+mn-ea"/>
                <a:cs typeface="+mn-cs"/>
              </a:rPr>
              <a:t>  在做数据库系统时，我们很头疼需不需要使用范式，并非说使用的范式就很好，但也并非说不使用范式就好，以前的系统多是</a:t>
            </a:r>
            <a:r>
              <a:rPr lang="en-US" altLang="zh-CN" sz="700" b="0" i="0" kern="1200" dirty="0">
                <a:solidFill>
                  <a:schemeClr val="tx1">
                    <a:alpha val="99000"/>
                  </a:schemeClr>
                </a:solidFill>
                <a:effectLst/>
                <a:latin typeface="Segoe UI" pitchFamily="34" charset="0"/>
                <a:ea typeface="+mn-ea"/>
                <a:cs typeface="+mn-cs"/>
              </a:rPr>
              <a:t>OLTP</a:t>
            </a:r>
            <a:r>
              <a:rPr lang="zh-CN" altLang="en-US" sz="700" b="0" i="0" kern="1200" dirty="0">
                <a:solidFill>
                  <a:schemeClr val="tx1">
                    <a:alpha val="99000"/>
                  </a:schemeClr>
                </a:solidFill>
                <a:effectLst/>
                <a:latin typeface="Segoe UI" pitchFamily="34" charset="0"/>
                <a:ea typeface="+mn-ea"/>
                <a:cs typeface="+mn-cs"/>
              </a:rPr>
              <a:t>，面向交易处理，异常更新（插入、删除、修改），要在这样灵活而又复杂的报表范式系统中做处理时非常让人头痛的一件事，而现在的系统，决策和分析占了很重要的一部分，为什么现在的数据库仓库的分析决策工具那么的快速，那就是因为非范式化，所以有的时候适当的非范式化也能够使操作更为的简单。</a:t>
            </a:r>
          </a:p>
          <a:p>
            <a:pPr latinLnBrk="0"/>
            <a:r>
              <a:rPr lang="zh-CN" altLang="en-US" sz="700" b="0" i="0" kern="1200" dirty="0">
                <a:solidFill>
                  <a:schemeClr val="tx1">
                    <a:alpha val="99000"/>
                  </a:schemeClr>
                </a:solidFill>
                <a:effectLst/>
                <a:latin typeface="Segoe UI" pitchFamily="34" charset="0"/>
                <a:ea typeface="+mn-ea"/>
                <a:cs typeface="+mn-cs"/>
              </a:rPr>
              <a:t> </a:t>
            </a:r>
          </a:p>
          <a:p>
            <a:pPr latinLnBrk="0"/>
            <a:r>
              <a:rPr lang="zh-CN" altLang="en-US" sz="700" b="0" i="0" kern="1200" dirty="0">
                <a:solidFill>
                  <a:schemeClr val="tx1">
                    <a:alpha val="99000"/>
                  </a:schemeClr>
                </a:solidFill>
                <a:effectLst/>
                <a:latin typeface="Segoe UI" pitchFamily="34" charset="0"/>
                <a:ea typeface="+mn-ea"/>
                <a:cs typeface="+mn-cs"/>
              </a:rPr>
              <a:t>  那为什么我们还要使用范式呢，一个是为了确保逻辑的正确性，二个便是便是为了降低成本，人来处理这些东西，如果我们把所有的关系都放在一个表格中，那么就会显得非常的冗余，就像我上面举的那个</a:t>
            </a:r>
            <a:r>
              <a:rPr lang="en-US" altLang="zh-CN" sz="700" b="0" i="0" kern="1200" dirty="0">
                <a:solidFill>
                  <a:schemeClr val="tx1">
                    <a:alpha val="99000"/>
                  </a:schemeClr>
                </a:solidFill>
                <a:effectLst/>
                <a:latin typeface="Segoe UI" pitchFamily="34" charset="0"/>
                <a:ea typeface="+mn-ea"/>
                <a:cs typeface="+mn-cs"/>
              </a:rPr>
              <a:t>KFC</a:t>
            </a:r>
            <a:r>
              <a:rPr lang="zh-CN" altLang="en-US" sz="700" b="0" i="0" kern="1200" dirty="0">
                <a:solidFill>
                  <a:schemeClr val="tx1">
                    <a:alpha val="99000"/>
                  </a:schemeClr>
                </a:solidFill>
                <a:effectLst/>
                <a:latin typeface="Segoe UI" pitchFamily="34" charset="0"/>
                <a:ea typeface="+mn-ea"/>
                <a:cs typeface="+mn-cs"/>
              </a:rPr>
              <a:t>的例子一样，数据冗余，就导致存储的增加，存储的增加就以为着成本的浪费，所以适当的范式，也还是很有好处的。</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39</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7161947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40</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9229932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根据本章开头讲的结构化分析的第</a:t>
            </a:r>
            <a:r>
              <a:rPr lang="en-US" altLang="zh-CN" dirty="0"/>
              <a:t>3</a:t>
            </a:r>
            <a:r>
              <a:rPr lang="zh-CN" altLang="en-US" dirty="0"/>
              <a:t>条准则，在需求分析过程中应该建立起软件系统的行为模型。状态转换图</a:t>
            </a:r>
            <a:r>
              <a:rPr lang="en-US" altLang="zh-CN" dirty="0"/>
              <a:t>(</a:t>
            </a:r>
            <a:r>
              <a:rPr lang="zh-CN" altLang="en-US" dirty="0"/>
              <a:t>简称为状态图</a:t>
            </a:r>
            <a:r>
              <a:rPr lang="en-US" altLang="zh-CN" dirty="0"/>
              <a:t>)</a:t>
            </a:r>
            <a:r>
              <a:rPr lang="zh-CN" altLang="en-US" dirty="0"/>
              <a:t>通过描绘系统的状态及引起系统状态转换的事件，来表示系统的行为。此外，状态图还指明了作为特定事件的结果系统将做哪些动作</a:t>
            </a:r>
            <a:r>
              <a:rPr lang="en-US" altLang="zh-CN" dirty="0"/>
              <a:t>(</a:t>
            </a:r>
            <a:r>
              <a:rPr lang="zh-CN" altLang="en-US" dirty="0"/>
              <a:t>例如，处理数据</a:t>
            </a:r>
            <a:r>
              <a:rPr lang="en-US" altLang="zh-CN" dirty="0"/>
              <a:t>)</a:t>
            </a:r>
            <a:r>
              <a:rPr lang="zh-CN" altLang="en-US" dirty="0"/>
              <a:t>。因此，状态图提供了行为建模机制，可以满足第</a:t>
            </a:r>
            <a:r>
              <a:rPr lang="en-US" altLang="zh-CN" dirty="0"/>
              <a:t>3</a:t>
            </a:r>
            <a:r>
              <a:rPr lang="zh-CN" altLang="en-US" dirty="0"/>
              <a:t>条分析准则的要求。</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41</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337824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418349189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状态图既可以表示系统循环运行过程，也可以表示系统单程生命期。当描绘循环运行过程时，通常并不关心循环是怎样启动的。当描绘单程生命期时，需要标明初始状态</a:t>
            </a:r>
            <a:r>
              <a:rPr lang="en-US" altLang="zh-CN" dirty="0"/>
              <a:t>(</a:t>
            </a:r>
            <a:r>
              <a:rPr lang="zh-CN" altLang="en-US" dirty="0"/>
              <a:t>系统启动时进入初始状态</a:t>
            </a:r>
            <a:r>
              <a:rPr lang="en-US" altLang="zh-CN" dirty="0"/>
              <a:t>)</a:t>
            </a:r>
            <a:r>
              <a:rPr lang="zh-CN" altLang="en-US" dirty="0"/>
              <a:t>和最终状态</a:t>
            </a:r>
            <a:r>
              <a:rPr lang="en-US" altLang="zh-CN" dirty="0"/>
              <a:t>(</a:t>
            </a:r>
            <a:r>
              <a:rPr lang="zh-CN" altLang="en-US" dirty="0"/>
              <a:t>系统运行结束时到达最终状态</a:t>
            </a:r>
            <a:r>
              <a:rPr lang="en-US" altLang="zh-CN" dirty="0"/>
              <a:t>)</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42</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337824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a:t>状态图中，初态用实心圆表示，终态用一对同心圆</a:t>
            </a:r>
            <a:r>
              <a:rPr lang="en-US" altLang="zh-CN" dirty="0"/>
              <a:t>(</a:t>
            </a:r>
            <a:r>
              <a:rPr lang="zh-CN" altLang="en-US" dirty="0"/>
              <a:t>内圆为实心圆</a:t>
            </a:r>
            <a:r>
              <a:rPr lang="en-US" altLang="zh-CN" dirty="0"/>
              <a:t>)</a:t>
            </a:r>
            <a:r>
              <a:rPr lang="zh-CN" altLang="en-US" dirty="0"/>
              <a:t>表示。</a:t>
            </a:r>
          </a:p>
          <a:p>
            <a:pPr indent="-6350">
              <a:buFontTx/>
              <a:buNone/>
            </a:pPr>
            <a:r>
              <a:rPr lang="zh-CN" altLang="en-US" dirty="0"/>
              <a:t>中间状态用圆角矩形表示，可以用两条水平横线把它分成上、中、下</a:t>
            </a:r>
            <a:r>
              <a:rPr lang="en-US" altLang="zh-CN" dirty="0"/>
              <a:t>3</a:t>
            </a:r>
            <a:r>
              <a:rPr lang="zh-CN" altLang="en-US" dirty="0"/>
              <a:t>个部分。上面部分为状态的名称，这部分是必须有的；中间部分为状态变量的名字和值，这部分是可选的；下面部分是活动表，这部分也是可选的。</a:t>
            </a:r>
          </a:p>
          <a:p>
            <a:pPr indent="-6350">
              <a:buFontTx/>
              <a:buNone/>
            </a:pPr>
            <a:r>
              <a:rPr lang="zh-CN" altLang="en-US" dirty="0"/>
              <a:t>活动表的语法格式如下：</a:t>
            </a:r>
          </a:p>
          <a:p>
            <a:pPr indent="-6350">
              <a:buFontTx/>
              <a:buNone/>
            </a:pPr>
            <a:r>
              <a:rPr lang="zh-CN" altLang="en-US" dirty="0"/>
              <a:t>事件名</a:t>
            </a:r>
            <a:r>
              <a:rPr lang="en-US" altLang="zh-CN" dirty="0"/>
              <a:t>(</a:t>
            </a:r>
            <a:r>
              <a:rPr lang="zh-CN" altLang="en-US" dirty="0"/>
              <a:t>参数表</a:t>
            </a:r>
            <a:r>
              <a:rPr lang="en-US" altLang="zh-CN" dirty="0"/>
              <a:t>)/</a:t>
            </a:r>
            <a:r>
              <a:rPr lang="zh-CN" altLang="en-US" dirty="0"/>
              <a:t>动作表达式</a:t>
            </a:r>
            <a:endParaRPr lang="en-US" altLang="zh-CN" dirty="0"/>
          </a:p>
          <a:p>
            <a:pPr indent="-6350">
              <a:buFontTx/>
              <a:buNone/>
            </a:pPr>
            <a:endParaRPr lang="en-US" altLang="zh-CN" dirty="0"/>
          </a:p>
          <a:p>
            <a:pPr indent="-6350">
              <a:buFontTx/>
              <a:buNone/>
            </a:pPr>
            <a:r>
              <a:rPr lang="zh-CN" altLang="en-US" dirty="0"/>
              <a:t>其中，</a:t>
            </a:r>
            <a:r>
              <a:rPr lang="zh-CN" altLang="en-US" dirty="0">
                <a:latin typeface="Arial"/>
              </a:rPr>
              <a:t>“</a:t>
            </a:r>
            <a:r>
              <a:rPr lang="zh-CN" altLang="en-US" dirty="0"/>
              <a:t>事件名</a:t>
            </a:r>
            <a:r>
              <a:rPr lang="zh-CN" altLang="en-US" dirty="0">
                <a:latin typeface="Arial"/>
              </a:rPr>
              <a:t>”</a:t>
            </a:r>
            <a:r>
              <a:rPr lang="zh-CN" altLang="en-US" dirty="0"/>
              <a:t>可以是任何事件的名称。在活动表中经常使用下述</a:t>
            </a:r>
            <a:r>
              <a:rPr lang="en-US" altLang="zh-CN" dirty="0"/>
              <a:t>3</a:t>
            </a:r>
            <a:r>
              <a:rPr lang="zh-CN" altLang="en-US" dirty="0"/>
              <a:t>种标准事件：</a:t>
            </a:r>
            <a:r>
              <a:rPr lang="en-US" altLang="zh-CN" dirty="0"/>
              <a:t>entry</a:t>
            </a:r>
            <a:r>
              <a:rPr lang="zh-CN" altLang="en-US" dirty="0"/>
              <a:t>，</a:t>
            </a:r>
            <a:r>
              <a:rPr lang="en-US" altLang="zh-CN" dirty="0"/>
              <a:t>exit</a:t>
            </a:r>
            <a:r>
              <a:rPr lang="zh-CN" altLang="en-US" dirty="0"/>
              <a:t>和</a:t>
            </a:r>
            <a:r>
              <a:rPr lang="en-US" altLang="zh-CN" dirty="0"/>
              <a:t>do</a:t>
            </a:r>
            <a:r>
              <a:rPr lang="zh-CN" altLang="en-US" dirty="0"/>
              <a:t>。</a:t>
            </a:r>
            <a:r>
              <a:rPr lang="en-US" altLang="zh-CN" dirty="0"/>
              <a:t>entry</a:t>
            </a:r>
            <a:r>
              <a:rPr lang="zh-CN" altLang="en-US" dirty="0"/>
              <a:t>事件指定进入该状态的动作，</a:t>
            </a:r>
            <a:r>
              <a:rPr lang="en-US" altLang="zh-CN" dirty="0"/>
              <a:t>exit</a:t>
            </a:r>
            <a:r>
              <a:rPr lang="zh-CN" altLang="en-US" dirty="0"/>
              <a:t>事件指定退出该状态的动作，而</a:t>
            </a:r>
            <a:r>
              <a:rPr lang="en-US" altLang="zh-CN" dirty="0"/>
              <a:t>do</a:t>
            </a:r>
            <a:r>
              <a:rPr lang="zh-CN" altLang="en-US" dirty="0"/>
              <a:t>事件则指定在该状态下的动作。需要时可以为事件指定参数表。活动表中的动作表达式描述应做的具体动作。</a:t>
            </a:r>
          </a:p>
          <a:p>
            <a:pPr indent="-6350">
              <a:buFontTx/>
              <a:buNone/>
            </a:pPr>
            <a:r>
              <a:rPr lang="zh-CN" altLang="en-US" dirty="0"/>
              <a:t>状态图中两个状态之间带箭头的连线称为状态转换，箭头指明了转换方向。状态变迁通常是由事件触发的，在这种情况下应在表示状态转换的箭头线上标出触发转换的事件表达式；如果在箭头线上未标明事件，则表示在源状态的内部活动执行完之后自动触发转换。</a:t>
            </a:r>
          </a:p>
          <a:p>
            <a:pPr indent="-6350">
              <a:buFontTx/>
              <a:buNone/>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43</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3378242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44</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9337824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描述复杂的事物时，图形远比文字叙述要优越的多，它形象直观容易理解。前面分析了三种方法，下面将讲述在需求阶段可能会用到的其他三种图形工具。</a:t>
            </a:r>
          </a:p>
        </p:txBody>
      </p:sp>
      <p:sp>
        <p:nvSpPr>
          <p:cNvPr id="4" name="灯片编号占位符 3"/>
          <p:cNvSpPr>
            <a:spLocks noGrp="1"/>
          </p:cNvSpPr>
          <p:nvPr>
            <p:ph type="sldNum" sz="quarter" idx="10"/>
          </p:nvPr>
        </p:nvSpPr>
        <p:spPr/>
        <p:txBody>
          <a:bodyPr/>
          <a:lstStyle/>
          <a:p>
            <a:fld id="{8B263312-38AA-4E1E-B2B5-0F8F122B24FE}" type="slidenum">
              <a:rPr lang="en-US" smtClean="0"/>
              <a:pPr/>
              <a:t>45</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42063262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46</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3766409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例如，描绘一家计算机公司全部产品的数据结构可以用图</a:t>
            </a:r>
            <a:r>
              <a:rPr lang="en-US" altLang="zh-CN" dirty="0"/>
              <a:t>3.5</a:t>
            </a:r>
            <a:r>
              <a:rPr lang="zh-CN" altLang="en-US" dirty="0"/>
              <a:t>中的层次方框图表示。</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树形结构的顶层是一个单独的矩形框，它代表完整的数据结构，下面的各层矩形框代表这个数据的子集，最底层的各个框代表组成这个数据的实际数据元素</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不能再分割的元素</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随着结构的精细化，层次方框图对数据结构也描绘得越来越详细，这种模式非常适合于需求分析阶段的需要。系统分析员从对顶层信息的分类开始，沿图中每条路径反复细化，直到确定了数据结构的全部细节时为止。</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47</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37664091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a:t>法国计算机科学家</a:t>
            </a:r>
            <a:r>
              <a:rPr lang="en-US" altLang="zh-CN" dirty="0" err="1"/>
              <a:t>Warnier</a:t>
            </a:r>
            <a:r>
              <a:rPr lang="zh-CN" altLang="en-US" dirty="0"/>
              <a:t>提出了表示信息层次结构的另外一种图形工具。和层次方框图类似，</a:t>
            </a:r>
            <a:r>
              <a:rPr lang="en-US" altLang="zh-CN" dirty="0" err="1"/>
              <a:t>Warnier</a:t>
            </a:r>
            <a:r>
              <a:rPr lang="zh-CN" altLang="en-US" dirty="0"/>
              <a:t>图也用树形结构描绘信息，但是这种图形工具比层次方框图提供了更丰富的描绘手段。</a:t>
            </a:r>
          </a:p>
          <a:p>
            <a:pPr indent="-6350">
              <a:buFontTx/>
              <a:buNone/>
            </a:pPr>
            <a:r>
              <a:rPr lang="zh-CN" altLang="en-US" dirty="0"/>
              <a:t>用</a:t>
            </a:r>
            <a:r>
              <a:rPr lang="en-US" altLang="zh-CN" dirty="0" err="1"/>
              <a:t>Warnier</a:t>
            </a:r>
            <a:r>
              <a:rPr lang="zh-CN" altLang="en-US" dirty="0"/>
              <a:t>图可以表明信息的逻辑组织，也就是说，它可以指出一类信息或一个信息元素是重复出现的，也可以表示特定信息在某一类信息中是有条件地出现的。因为重复和条件约束是说明软件处理过程的基础，所以很容易把</a:t>
            </a:r>
            <a:r>
              <a:rPr lang="en-US" altLang="zh-CN" dirty="0" err="1"/>
              <a:t>Warnier</a:t>
            </a:r>
            <a:r>
              <a:rPr lang="zh-CN" altLang="en-US" dirty="0"/>
              <a:t>图转变成软件设计的工具。</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图</a:t>
            </a:r>
            <a:r>
              <a:rPr lang="en-US" altLang="zh-CN" dirty="0"/>
              <a:t>3.6</a:t>
            </a:r>
            <a:r>
              <a:rPr lang="zh-CN" altLang="en-US" dirty="0"/>
              <a:t>中的</a:t>
            </a:r>
            <a:r>
              <a:rPr lang="en-US" altLang="zh-CN" dirty="0" err="1"/>
              <a:t>Warnier</a:t>
            </a:r>
            <a:r>
              <a:rPr lang="zh-CN" altLang="en-US" dirty="0"/>
              <a:t>图表示一种软件产品要么是系统软件要么是应用软件。系统软件中有</a:t>
            </a:r>
            <a:r>
              <a:rPr lang="en-US" altLang="zh-CN" dirty="0"/>
              <a:t>P1</a:t>
            </a:r>
            <a:r>
              <a:rPr lang="zh-CN" altLang="en-US" dirty="0"/>
              <a:t>种操作系统，</a:t>
            </a:r>
            <a:r>
              <a:rPr lang="en-US" altLang="zh-CN" dirty="0"/>
              <a:t>P2</a:t>
            </a:r>
            <a:r>
              <a:rPr lang="zh-CN" altLang="en-US" dirty="0"/>
              <a:t>种编译程序，此外还有软件工具。软件工具是系统软件的一种，它又可以进一步细分为编辑程序、测试驱动程序和设计辅助工具，图中标出了每种软件工具的数量。</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48</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37664091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en-US" altLang="zh-CN" dirty="0"/>
              <a:t>IPO</a:t>
            </a:r>
            <a:r>
              <a:rPr lang="zh-CN" altLang="en-US" dirty="0"/>
              <a:t>图使用的基本符号既少又简单，因此很容易学会使用这种图形工具。它的基本形式是在左边的框中列出有关的输入数据，在中间的框内列出主要的处理，在右边的框内列出产生的输出数据。处理框中列出处理的次序暗示了执行的顺序，但是用这些基本符号还不足以精确描述执行处理的详细情况。在</a:t>
            </a:r>
            <a:r>
              <a:rPr lang="en-US" altLang="zh-CN" dirty="0"/>
              <a:t>IPO</a:t>
            </a:r>
            <a:r>
              <a:rPr lang="zh-CN" altLang="en-US" dirty="0"/>
              <a:t>图中还用类似向量符号的粗大箭头清楚地指出数据通信的情况。图</a:t>
            </a:r>
            <a:r>
              <a:rPr lang="en-US" altLang="zh-CN" dirty="0"/>
              <a:t>3.7</a:t>
            </a:r>
            <a:r>
              <a:rPr lang="zh-CN" altLang="en-US" dirty="0"/>
              <a:t>是一个主文件更新的例子，通过这个例子不难了解</a:t>
            </a:r>
            <a:r>
              <a:rPr lang="en-US" altLang="zh-CN" dirty="0"/>
              <a:t>IPO</a:t>
            </a:r>
            <a:r>
              <a:rPr lang="zh-CN" altLang="en-US" dirty="0"/>
              <a:t>图的用法。</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本书建议使用一种改进的</a:t>
            </a:r>
            <a:r>
              <a:rPr lang="en-US" altLang="zh-CN" dirty="0"/>
              <a:t>IPO</a:t>
            </a:r>
            <a:r>
              <a:rPr lang="zh-CN" altLang="en-US" dirty="0"/>
              <a:t>图</a:t>
            </a:r>
            <a:r>
              <a:rPr lang="en-US" altLang="zh-CN" dirty="0"/>
              <a:t>(</a:t>
            </a:r>
            <a:r>
              <a:rPr lang="zh-CN" altLang="en-US" dirty="0"/>
              <a:t>也称为</a:t>
            </a:r>
            <a:r>
              <a:rPr lang="en-US" altLang="zh-CN" dirty="0"/>
              <a:t>IPO</a:t>
            </a:r>
            <a:r>
              <a:rPr lang="zh-CN" altLang="en-US" dirty="0"/>
              <a:t>表</a:t>
            </a:r>
            <a:r>
              <a:rPr lang="en-US" altLang="zh-CN" dirty="0"/>
              <a:t>)</a:t>
            </a:r>
            <a:r>
              <a:rPr lang="zh-CN" altLang="en-US" dirty="0"/>
              <a:t>，这种图中包含某些附加的信息，在软件设计过程中将比原始的</a:t>
            </a:r>
            <a:r>
              <a:rPr lang="en-US" altLang="zh-CN" dirty="0"/>
              <a:t>IPO</a:t>
            </a:r>
            <a:r>
              <a:rPr lang="zh-CN" altLang="en-US" dirty="0"/>
              <a:t>图更有用。如图</a:t>
            </a:r>
            <a:r>
              <a:rPr lang="en-US" altLang="zh-CN" dirty="0"/>
              <a:t>3.8</a:t>
            </a:r>
            <a:r>
              <a:rPr lang="zh-CN" altLang="en-US" dirty="0"/>
              <a:t>所示。在需求分析阶段可以使用</a:t>
            </a:r>
            <a:r>
              <a:rPr lang="en-US" altLang="zh-CN" dirty="0"/>
              <a:t>IPO</a:t>
            </a:r>
            <a:r>
              <a:rPr lang="zh-CN" altLang="en-US" dirty="0"/>
              <a:t>图简略地描述系统的主要算法</a:t>
            </a:r>
            <a:r>
              <a:rPr lang="en-US" altLang="zh-CN" dirty="0"/>
              <a:t>(</a:t>
            </a:r>
            <a:r>
              <a:rPr lang="zh-CN" altLang="en-US" dirty="0"/>
              <a:t>即数据流图中各个处理的基本算法</a:t>
            </a:r>
            <a:r>
              <a:rPr lang="en-US" altLang="zh-CN" dirty="0"/>
              <a:t>)</a:t>
            </a:r>
            <a:r>
              <a:rPr lang="zh-CN" altLang="en-US" dirty="0"/>
              <a:t>。当然，在需求分析阶段，</a:t>
            </a:r>
            <a:r>
              <a:rPr lang="en-US" altLang="zh-CN" dirty="0"/>
              <a:t>IPO</a:t>
            </a:r>
            <a:r>
              <a:rPr lang="zh-CN" altLang="en-US" dirty="0"/>
              <a:t>图中的许多附加信息暂时还不具备，但是在软件设计阶段可以进一步补充修正这些图，作为设计阶段的文档。这正是在需求分析阶段用</a:t>
            </a:r>
            <a:r>
              <a:rPr lang="en-US" altLang="zh-CN" dirty="0"/>
              <a:t>IPO</a:t>
            </a:r>
            <a:r>
              <a:rPr lang="zh-CN" altLang="en-US" dirty="0"/>
              <a:t>图作为描述算法的工具的重要优点。</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49</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37664091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50</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2422228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需求分析阶段的工作结果是开发软件系统的重要基础，大量统计数字表明，软件系统中</a:t>
            </a:r>
            <a:r>
              <a:rPr lang="en-US" altLang="zh-CN" dirty="0"/>
              <a:t>15%</a:t>
            </a:r>
            <a:r>
              <a:rPr lang="zh-CN" altLang="en-US" dirty="0"/>
              <a:t>的错误起源于错误的需求。为了提高软件质量，确保软件开发成功，降低软件开发成本，一旦对目标系统提出一组要求之后，必须严格验证这些需求的正确性。一般说来，应该从下述</a:t>
            </a:r>
            <a:r>
              <a:rPr lang="en-US" altLang="zh-CN" dirty="0"/>
              <a:t>4</a:t>
            </a:r>
            <a:r>
              <a:rPr lang="zh-CN" altLang="en-US" dirty="0"/>
              <a:t>个方面进行验证：</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51</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775168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5</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01701106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当需求分析的结果是用自然语言书写的时候，除了靠人工技术审查验证软件系统规格说明书的正确性之外，目前还没有其他更好的</a:t>
            </a:r>
            <a:r>
              <a:rPr lang="zh-CN" altLang="en-US" dirty="0">
                <a:latin typeface="Arial"/>
              </a:rPr>
              <a:t>“</a:t>
            </a:r>
            <a:r>
              <a:rPr lang="zh-CN" altLang="en-US" dirty="0"/>
              <a:t>测试</a:t>
            </a:r>
            <a:r>
              <a:rPr lang="zh-CN" altLang="en-US" dirty="0">
                <a:latin typeface="Arial"/>
              </a:rPr>
              <a:t>”</a:t>
            </a:r>
            <a:r>
              <a:rPr lang="zh-CN" altLang="en-US" dirty="0"/>
              <a:t>方法。但是，这种非形式化的规格说明书是难于验证的，特别在目标系统规模庞大、规格说明书篇幅很长的时候，人工审查的效果是没有保证的，冗余、遗漏和不一致等问题可能没被发现而继续保留下来，以致软件开发工作不能在正确的基础上顺利进行。</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为了克服上述困难，人们提出了形式化的描述软件需求的方法。当软件需求规格说明书是用形式化的需求陈述语言书写的时候，可以用软件工具验证需求的一致性</a:t>
            </a:r>
            <a:r>
              <a:rPr lang="en-US" altLang="zh-CN" dirty="0"/>
              <a:t>(</a:t>
            </a:r>
            <a:r>
              <a:rPr lang="zh-CN" altLang="en-US" dirty="0"/>
              <a:t>见</a:t>
            </a:r>
            <a:r>
              <a:rPr lang="en-US" altLang="zh-CN" dirty="0"/>
              <a:t>3.8.3</a:t>
            </a:r>
            <a:r>
              <a:rPr lang="zh-CN" altLang="en-US" dirty="0"/>
              <a:t>节</a:t>
            </a:r>
            <a:r>
              <a:rPr lang="en-US" altLang="zh-CN" dirty="0"/>
              <a:t>)</a:t>
            </a:r>
            <a:r>
              <a:rPr lang="zh-CN" altLang="en-US" dirty="0"/>
              <a:t>，从而能有效地保证软件需求的一致性。</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52</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775168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53</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7751683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只有目标系统的用户才真正知道软件需求规格说明书是否完整、准确地描述了他们的需求。因此，检验需求的完整性，特别是证明系统确实满足用户的实际需要</a:t>
            </a:r>
            <a:r>
              <a:rPr lang="en-US" altLang="zh-CN" dirty="0"/>
              <a:t>(</a:t>
            </a:r>
            <a:r>
              <a:rPr lang="zh-CN" altLang="en-US" dirty="0"/>
              <a:t>即，需求的有效性</a:t>
            </a:r>
            <a:r>
              <a:rPr lang="en-US" altLang="zh-CN" dirty="0"/>
              <a:t>)</a:t>
            </a:r>
            <a:r>
              <a:rPr lang="zh-CN" altLang="en-US" dirty="0"/>
              <a:t>，只有在用户的密切合作下才能完成。然而许多用户并不能清楚地认识到他们的需要</a:t>
            </a:r>
            <a:r>
              <a:rPr lang="en-US" altLang="zh-CN" dirty="0"/>
              <a:t>(</a:t>
            </a:r>
            <a:r>
              <a:rPr lang="zh-CN" altLang="en-US" dirty="0"/>
              <a:t>特别在要开发的系统是全新的，以前没有使用类似系统的经验时，情况更是如此</a:t>
            </a:r>
            <a:r>
              <a:rPr lang="en-US" altLang="zh-CN" dirty="0"/>
              <a:t>)</a:t>
            </a:r>
            <a:r>
              <a:rPr lang="zh-CN" altLang="en-US" dirty="0"/>
              <a:t>，不能有效地比较陈述需求的语句和实际需要的功能。只有当他们有某种工作着的软件系统可以实际使用和评价时，才能完整确切地提出他们的需要。</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理想的做法是先根据需求分析的结果开发出一个软件系统，请用户试用一段时间以便能认识到他们的实际需要是什么，在此基础上再写出正式的</a:t>
            </a:r>
            <a:r>
              <a:rPr lang="zh-CN" altLang="en-US" dirty="0">
                <a:latin typeface="Arial"/>
              </a:rPr>
              <a:t>“</a:t>
            </a:r>
            <a:r>
              <a:rPr lang="zh-CN" altLang="en-US" dirty="0"/>
              <a:t>正确的</a:t>
            </a:r>
            <a:r>
              <a:rPr lang="zh-CN" altLang="en-US" dirty="0">
                <a:latin typeface="Arial"/>
              </a:rPr>
              <a:t>”</a:t>
            </a:r>
            <a:r>
              <a:rPr lang="zh-CN" altLang="en-US" dirty="0"/>
              <a:t>规格说明书。但是，这种做法将使软件成本增加一倍，因此实际上几乎不可能采用这种方法。使用原型系统是一个比较现实的替代方法，开发原型系统所需要的成本和时间可以大大少于开发实际系统所需要的。用户通过试用原型系统，也能获得许多宝贵的经验，从而可以提出更符合实际的要求。</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为了验证需求的现实性，分析员应该参照以往开发类似系统的经验，分析用现有的软、硬件技术实现目标系统的可能性。必要的时候应该采用仿真或性能模拟技术，辅助分析软件需求规格说明书的现实性。</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54</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775168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55</a:t>
            </a:fld>
            <a:endParaRPr lang="en-US" dirty="0"/>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87221196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56</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143692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虽然功能需求是对软件系统的一项基本需求，但却不是唯一的需求。通常对系统有下述几方面的综合要求。</a:t>
            </a:r>
            <a:endParaRPr lang="en-US" altLang="zh-CN" dirty="0"/>
          </a:p>
          <a:p>
            <a:endParaRPr lang="en-US" altLang="zh-CN" dirty="0"/>
          </a:p>
          <a:p>
            <a:pPr indent="-6350">
              <a:buFontTx/>
              <a:buNone/>
            </a:pPr>
            <a:r>
              <a:rPr lang="en-US" altLang="zh-CN" dirty="0">
                <a:solidFill>
                  <a:srgbClr val="800000"/>
                </a:solidFill>
              </a:rPr>
              <a:t>4. </a:t>
            </a:r>
            <a:r>
              <a:rPr lang="zh-CN" altLang="en-US" dirty="0">
                <a:solidFill>
                  <a:srgbClr val="800000"/>
                </a:solidFill>
              </a:rPr>
              <a:t>出错处理需求</a:t>
            </a:r>
          </a:p>
          <a:p>
            <a:pPr indent="-6350">
              <a:buFontTx/>
              <a:buNone/>
            </a:pPr>
            <a:r>
              <a:rPr lang="zh-CN" altLang="en-US" dirty="0"/>
              <a:t>这类需求说明系统对环境错误应该怎样响应。例如，如果它接收到从另一个系统发来的违反协议格式的消息，应该做什么</a:t>
            </a:r>
            <a:r>
              <a:rPr lang="en-US" altLang="zh-CN" dirty="0"/>
              <a:t>?</a:t>
            </a:r>
            <a:r>
              <a:rPr lang="zh-CN" altLang="en-US" dirty="0"/>
              <a:t>注意，上述这类错误并不是由该应用系统本身造成的。</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在某些情况下，</a:t>
            </a:r>
            <a:r>
              <a:rPr lang="zh-CN" altLang="en-US" dirty="0">
                <a:latin typeface="Arial"/>
              </a:rPr>
              <a:t>“</a:t>
            </a:r>
            <a:r>
              <a:rPr lang="zh-CN" altLang="en-US" dirty="0"/>
              <a:t>出错处理</a:t>
            </a:r>
            <a:r>
              <a:rPr lang="zh-CN" altLang="en-US" dirty="0">
                <a:latin typeface="Arial"/>
              </a:rPr>
              <a:t>”</a:t>
            </a:r>
            <a:r>
              <a:rPr lang="zh-CN" altLang="en-US" dirty="0"/>
              <a:t>指的是当应用系统发现它自己犯下一个错误时所采取的行动。但是，应该有选择地提出这类出错处理需求。我们的目的是开发出正确的系统，而不是用无休止的出错处理代码掩盖自己的错误。总之，对应用系统本身错误的检测应该仅限于系统的关键部分，而且应该尽可能少。</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设计约束或实现约束描述在设计或实现应用系统时应遵守的限制条件。在需求分析阶段提出这类需求，并不是要取代设计</a:t>
            </a:r>
            <a:r>
              <a:rPr lang="en-US" altLang="zh-CN" dirty="0"/>
              <a:t>(</a:t>
            </a:r>
            <a:r>
              <a:rPr lang="zh-CN" altLang="en-US" dirty="0"/>
              <a:t>或实现</a:t>
            </a:r>
            <a:r>
              <a:rPr lang="en-US" altLang="zh-CN" dirty="0"/>
              <a:t>)</a:t>
            </a:r>
            <a:r>
              <a:rPr lang="zh-CN" altLang="en-US" dirty="0"/>
              <a:t>过程，只是说明用户或环境强加给项目的限制条件。常见的约束有：精度；工具和语言约束；设计约束；应该使用的标准；应该使用的硬件平台。</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6</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11697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7</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1275251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任何一个软件系统本质上都是信息处理系统，系统必须处理的信息和系统应该产生的信息在很大程度上决定了系统的面貌，对软件设计有深远影响，因此，必须分析系统的数据要求，这是软件需求分析的一个重要任务。分析系统的数据要求通常采用建立数据模型的方法</a:t>
            </a:r>
            <a:r>
              <a:rPr lang="en-US" altLang="zh-CN" dirty="0"/>
              <a:t>(</a:t>
            </a:r>
            <a:r>
              <a:rPr lang="zh-CN" altLang="en-US" dirty="0"/>
              <a:t>见</a:t>
            </a:r>
            <a:r>
              <a:rPr lang="en-US" altLang="zh-CN" dirty="0"/>
              <a:t>3.4</a:t>
            </a:r>
            <a:r>
              <a:rPr lang="zh-CN" altLang="en-US" dirty="0"/>
              <a:t>节</a:t>
            </a:r>
            <a:r>
              <a:rPr lang="en-US" altLang="zh-CN" dirty="0"/>
              <a:t>)</a:t>
            </a:r>
            <a:r>
              <a:rPr lang="zh-CN" altLang="en-US" dirty="0"/>
              <a:t>。</a:t>
            </a:r>
          </a:p>
          <a:p>
            <a:endParaRPr lang="en-US" dirty="0"/>
          </a:p>
          <a:p>
            <a:r>
              <a:rPr lang="zh-CN" altLang="en-US" dirty="0"/>
              <a:t>软件系统经常使用各种长期保存的信息，这些信息通常以一定方式组织并存储在数据库或文件中，为减少数据冗余，避免出现插入异常或删除异常，简化修改数据的过程，通常需要把数据结构规范化</a:t>
            </a:r>
            <a:endParaRPr lang="en-US" dirty="0"/>
          </a:p>
        </p:txBody>
      </p:sp>
      <p:sp>
        <p:nvSpPr>
          <p:cNvPr id="4" name="Date Placeholder 3"/>
          <p:cNvSpPr>
            <a:spLocks noGrp="1"/>
          </p:cNvSpPr>
          <p:nvPr>
            <p:ph type="dt" idx="10"/>
          </p:nvPr>
        </p:nvSpPr>
        <p:spPr/>
        <p:txBody>
          <a:bodyPr/>
          <a:lstStyle/>
          <a:p>
            <a:fld id="{08CDE2E5-8E7E-4730-8210-6504D0711F35}" type="datetime1">
              <a:rPr lang="en-US" smtClean="0">
                <a:solidFill>
                  <a:prstClr val="black"/>
                </a:solidFill>
              </a:rPr>
              <a:pPr/>
              <a:t>3/18/2019</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8</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latin typeface="Segoe UI" pitchFamily="34" charset="0"/>
            </a:endParaRPr>
          </a:p>
        </p:txBody>
      </p:sp>
      <p:sp>
        <p:nvSpPr>
          <p:cNvPr id="7" name="Footer Placeholder 6"/>
          <p:cNvSpPr>
            <a:spLocks noGrp="1"/>
          </p:cNvSpPr>
          <p:nvPr>
            <p:ph type="ftr" sz="quarter" idx="13"/>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097665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9</a:t>
            </a:fld>
            <a:endParaRPr lang="zh-CN" altLang="en-US"/>
          </a:p>
        </p:txBody>
      </p:sp>
      <p:sp>
        <p:nvSpPr>
          <p:cNvPr id="5" name="页脚占位符 4"/>
          <p:cNvSpPr>
            <a:spLocks noGrp="1"/>
          </p:cNvSpPr>
          <p:nvPr>
            <p:ph type="ftr" sz="quarter" idx="11"/>
          </p:nvPr>
        </p:nvSpPr>
        <p:spPr/>
        <p:txBody>
          <a:bodyPr/>
          <a:lstStyle/>
          <a:p>
            <a:r>
              <a:rPr lang="en-US">
                <a:latin typeface="Segoe UI" pitchFamily="34" charset="0"/>
              </a:rPr>
              <a:t>© 2012 Microsoft Corporation. All rights reserved. Microsoft, Windows, Windows Vista and other product names are or may be registered trademarks and/or trademarks in the U.S. and/or other countries.</a:t>
            </a:r>
          </a:p>
          <a:p>
            <a:r>
              <a:rPr lang="en-US">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a:latin typeface="Segoe UI" pitchFamily="34" charset="0"/>
              </a:rPr>
            </a:br>
            <a:r>
              <a:rPr lang="en-US">
                <a:latin typeface="Segoe UI" pitchFamily="34" charset="0"/>
              </a:rPr>
              <a:t>MICROSOFT MAKES NO WARRANTIES, EXPRESS, IMPLIED OR STATUTORY, AS TO THE INFORMATION IN THIS PRESENTATION.</a:t>
            </a:r>
            <a:endParaRPr lang="en-US" dirty="0">
              <a:latin typeface="Segoe UI" pitchFamily="34" charset="0"/>
            </a:endParaRPr>
          </a:p>
        </p:txBody>
      </p:sp>
    </p:spTree>
    <p:extLst>
      <p:ext uri="{BB962C8B-B14F-4D97-AF65-F5344CB8AC3E}">
        <p14:creationId xmlns:p14="http://schemas.microsoft.com/office/powerpoint/2010/main" val="39289385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080845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a:t>Click to edit Master text styles</a:t>
            </a:r>
          </a:p>
          <a:p>
            <a:pPr marL="302446" lvl="1" indent="-302446" algn="l" defTabSz="685835" rtl="0" eaLnBrk="1" latinLnBrk="0" hangingPunct="1">
              <a:lnSpc>
                <a:spcPct val="90000"/>
              </a:lnSpc>
              <a:spcBef>
                <a:spcPct val="20000"/>
              </a:spcBef>
              <a:buSzPct val="80000"/>
            </a:pPr>
            <a:r>
              <a:rPr lang="en-US"/>
              <a:t>Second level</a:t>
            </a:r>
          </a:p>
          <a:p>
            <a:pPr marL="302446" lvl="2" indent="-302446" algn="l" defTabSz="685835" rtl="0" eaLnBrk="1" latinLnBrk="0" hangingPunct="1">
              <a:lnSpc>
                <a:spcPct val="90000"/>
              </a:lnSpc>
              <a:spcBef>
                <a:spcPct val="20000"/>
              </a:spcBef>
              <a:buSzPct val="80000"/>
            </a:pPr>
            <a:r>
              <a:rPr lang="en-US"/>
              <a:t>Third level</a:t>
            </a:r>
          </a:p>
          <a:p>
            <a:pPr marL="302446" lvl="3" indent="-302446" algn="l" defTabSz="685835" rtl="0" eaLnBrk="1" latinLnBrk="0" hangingPunct="1">
              <a:lnSpc>
                <a:spcPct val="90000"/>
              </a:lnSpc>
              <a:spcBef>
                <a:spcPct val="20000"/>
              </a:spcBef>
              <a:buSzPct val="80000"/>
            </a:pPr>
            <a:r>
              <a:rPr lang="en-US"/>
              <a:t>Fourth level</a:t>
            </a:r>
          </a:p>
          <a:p>
            <a:pPr marL="302446" lvl="4" indent="-302446" algn="l" defTabSz="685835"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a:t>Click to edit Master text styles</a:t>
            </a:r>
          </a:p>
          <a:p>
            <a:pPr marL="2382" lvl="1" indent="0" algn="l" defTabSz="685835"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a:t>Session Code</a:t>
            </a:r>
          </a:p>
        </p:txBody>
      </p:sp>
    </p:spTree>
    <p:extLst>
      <p:ext uri="{BB962C8B-B14F-4D97-AF65-F5344CB8AC3E}">
        <p14:creationId xmlns:p14="http://schemas.microsoft.com/office/powerpoint/2010/main" val="1612734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714146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3290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8985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402417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7695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3463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378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989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theme" Target="../theme/theme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hf hdr="0" ftr="0" dt="0"/>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hf hdr="0" ftr="0" dt="0"/>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hf hdr="0" ftr="0" dt="0"/>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hf hdr="0" ftr="0" dt="0"/>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hf hdr="0" ftr="0" dt="0"/>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hf hdr="0" ftr="0" dt="0"/>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hf hdr="0" ftr="0" dt="0"/>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hf hdr="0" ftr="0" dt="0"/>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hf hdr="0" ftr="0" dt="0"/>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39.emf"/></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microsoft.com/office/2007/relationships/hdphoto" Target="../media/hdphoto7.wdp"/><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tags" Target="../tags/tag3.xml"/><Relationship Id="rId7" Type="http://schemas.openxmlformats.org/officeDocument/2006/relationships/image" Target="../media/image50.w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notesSlide" Target="../notesSlides/notesSlide17.xml"/><Relationship Id="rId5" Type="http://schemas.openxmlformats.org/officeDocument/2006/relationships/slideLayout" Target="../slideLayouts/slideLayout9.xml"/><Relationship Id="rId4" Type="http://schemas.openxmlformats.org/officeDocument/2006/relationships/tags" Target="../tags/tag4.xml"/></Relationships>
</file>

<file path=ppt/slides/_rels/slide18.xml.rels><?xml version="1.0" encoding="UTF-8" standalone="yes"?>
<Relationships xmlns="http://schemas.openxmlformats.org/package/2006/relationships"><Relationship Id="rId8" Type="http://schemas.openxmlformats.org/officeDocument/2006/relationships/image" Target="../media/image53.wmf"/><Relationship Id="rId3" Type="http://schemas.openxmlformats.org/officeDocument/2006/relationships/tags" Target="../tags/tag7.xml"/><Relationship Id="rId7" Type="http://schemas.openxmlformats.org/officeDocument/2006/relationships/image" Target="../media/image52.wmf"/><Relationship Id="rId2" Type="http://schemas.openxmlformats.org/officeDocument/2006/relationships/tags" Target="../tags/tag6.xml"/><Relationship Id="rId1" Type="http://schemas.openxmlformats.org/officeDocument/2006/relationships/tags" Target="../tags/tag5.xml"/><Relationship Id="rId6" Type="http://schemas.openxmlformats.org/officeDocument/2006/relationships/notesSlide" Target="../notesSlides/notesSlide18.xml"/><Relationship Id="rId5" Type="http://schemas.openxmlformats.org/officeDocument/2006/relationships/slideLayout" Target="../slideLayouts/slideLayout9.xml"/><Relationship Id="rId4" Type="http://schemas.openxmlformats.org/officeDocument/2006/relationships/tags" Target="../tags/tag8.xml"/></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11.xml"/><Relationship Id="rId7" Type="http://schemas.openxmlformats.org/officeDocument/2006/relationships/slideLayout" Target="../slideLayouts/slideLayout13.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4" Type="http://schemas.openxmlformats.org/officeDocument/2006/relationships/tags" Target="../tags/tag12.xml"/></Relationships>
</file>

<file path=ppt/slides/_rels/slide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9.xml"/><Relationship Id="rId5" Type="http://schemas.microsoft.com/office/2007/relationships/hdphoto" Target="../media/hdphoto7.wdp"/><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microsoft.com/office/2007/relationships/hdphoto" Target="../media/hdphoto7.wdp"/><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9.xml"/><Relationship Id="rId5" Type="http://schemas.microsoft.com/office/2007/relationships/hdphoto" Target="../media/hdphoto7.wdp"/><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5" Type="http://schemas.openxmlformats.org/officeDocument/2006/relationships/notesSlide" Target="../notesSlides/notesSlide37.xml"/><Relationship Id="rId4"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4.xml"/><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7.xml"/><Relationship Id="rId1" Type="http://schemas.openxmlformats.org/officeDocument/2006/relationships/slideLayout" Target="../slideLayouts/slideLayout9.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39.emf"/></Relationships>
</file>

<file path=ppt/slides/_rels/slide5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10" Type="http://schemas.openxmlformats.org/officeDocument/2006/relationships/notesSlide" Target="../notesSlides/notesSlide49.xml"/><Relationship Id="rId4" Type="http://schemas.openxmlformats.org/officeDocument/2006/relationships/tags" Target="../tags/tag21.xml"/><Relationship Id="rId9"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notesSlide" Target="../notesSlides/notesSlide50.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slideLayout" Target="../slideLayouts/slideLayout9.xml"/><Relationship Id="rId5" Type="http://schemas.openxmlformats.org/officeDocument/2006/relationships/tags" Target="../tags/tag30.xml"/><Relationship Id="rId4" Type="http://schemas.openxmlformats.org/officeDocument/2006/relationships/tags" Target="../tags/tag2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8" Type="http://schemas.openxmlformats.org/officeDocument/2006/relationships/slideLayout" Target="../slideLayouts/slideLayout9.xml"/><Relationship Id="rId3" Type="http://schemas.openxmlformats.org/officeDocument/2006/relationships/tags" Target="../tags/tag33.xml"/><Relationship Id="rId7" Type="http://schemas.openxmlformats.org/officeDocument/2006/relationships/tags" Target="../tags/tag37.xml"/><Relationship Id="rId2" Type="http://schemas.openxmlformats.org/officeDocument/2006/relationships/tags" Target="../tags/tag32.xml"/><Relationship Id="rId1" Type="http://schemas.openxmlformats.org/officeDocument/2006/relationships/tags" Target="../tags/tag31.xml"/><Relationship Id="rId6" Type="http://schemas.openxmlformats.org/officeDocument/2006/relationships/tags" Target="../tags/tag36.xml"/><Relationship Id="rId5" Type="http://schemas.openxmlformats.org/officeDocument/2006/relationships/tags" Target="../tags/tag35.xml"/><Relationship Id="rId4" Type="http://schemas.openxmlformats.org/officeDocument/2006/relationships/tags" Target="../tags/tag34.xml"/><Relationship Id="rId9" Type="http://schemas.openxmlformats.org/officeDocument/2006/relationships/notesSlide" Target="../notesSlides/notesSlide5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39.emf"/></Relationships>
</file>

<file path=ppt/slides/_rels/slide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42.png"/><Relationship Id="rId4" Type="http://schemas.openxmlformats.org/officeDocument/2006/relationships/image" Target="../media/image41.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39.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第</a:t>
            </a:r>
            <a:r>
              <a:rPr lang="en-US" altLang="zh-CN" sz="3600" b="1" dirty="0">
                <a:effectLst>
                  <a:outerShdw blurRad="38100" dist="38100" dir="2700000" algn="tl">
                    <a:srgbClr val="000000"/>
                  </a:outerShdw>
                </a:effectLst>
              </a:rPr>
              <a:t>3</a:t>
            </a:r>
            <a:r>
              <a:rPr lang="zh-CN" altLang="en-US" sz="3600" b="1" dirty="0">
                <a:effectLst>
                  <a:outerShdw blurRad="38100" dist="38100" dir="2700000" algn="tl">
                    <a:srgbClr val="000000"/>
                  </a:outerShdw>
                </a:effectLst>
              </a:rPr>
              <a:t>章 需求分析</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3.1 </a:t>
            </a:r>
            <a:r>
              <a:rPr lang="zh-CN" altLang="en-US" sz="36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zh-CN" altLang="en-US" dirty="0"/>
          </a:p>
        </p:txBody>
      </p:sp>
      <p:grpSp>
        <p:nvGrpSpPr>
          <p:cNvPr id="3" name="组合 45"/>
          <p:cNvGrpSpPr/>
          <p:nvPr/>
        </p:nvGrpSpPr>
        <p:grpSpPr>
          <a:xfrm>
            <a:off x="6742360" y="1658222"/>
            <a:ext cx="2004144" cy="2003622"/>
            <a:chOff x="6742360" y="1658222"/>
            <a:chExt cx="2004144" cy="2003622"/>
          </a:xfrm>
        </p:grpSpPr>
        <p:sp>
          <p:nvSpPr>
            <p:cNvPr id="36"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修正系统开发计划</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8" name="Picture 50" descr="C:\Users\sakuu\Documents\Ballmer MGX 2011\Tile Icons\Road Fo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312153" y="2026690"/>
              <a:ext cx="864558" cy="864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42"/>
          <p:cNvGrpSpPr/>
          <p:nvPr/>
        </p:nvGrpSpPr>
        <p:grpSpPr>
          <a:xfrm>
            <a:off x="428596" y="1658222"/>
            <a:ext cx="2004144" cy="2003622"/>
            <a:chOff x="383960" y="1658222"/>
            <a:chExt cx="2004144" cy="2003622"/>
          </a:xfrm>
        </p:grpSpPr>
        <p:sp>
          <p:nvSpPr>
            <p:cNvPr id="37" name="Rectangle 8"/>
            <p:cNvSpPr/>
            <p:nvPr/>
          </p:nvSpPr>
          <p:spPr bwMode="auto">
            <a:xfrm>
              <a:off x="383960" y="1658222"/>
              <a:ext cx="2004144" cy="2003622"/>
            </a:xfrm>
            <a:prstGeom prst="rect">
              <a:avLst/>
            </a:prstGeom>
            <a:solidFill>
              <a:schemeClr val="accent4">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确定对系统的综合要求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9" name="Picture 7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black">
            <a:xfrm>
              <a:off x="988923" y="2125459"/>
              <a:ext cx="794218" cy="66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4"/>
          <p:cNvGrpSpPr/>
          <p:nvPr/>
        </p:nvGrpSpPr>
        <p:grpSpPr>
          <a:xfrm>
            <a:off x="4670524" y="1653610"/>
            <a:ext cx="2004144" cy="2003622"/>
            <a:chOff x="4625888" y="1653610"/>
            <a:chExt cx="2004144" cy="2003622"/>
          </a:xfrm>
          <a:solidFill>
            <a:schemeClr val="accent6">
              <a:lumMod val="50000"/>
            </a:schemeClr>
          </a:solidFill>
        </p:grpSpPr>
        <p:sp>
          <p:nvSpPr>
            <p:cNvPr id="35" name="Rectangle 3"/>
            <p:cNvSpPr/>
            <p:nvPr/>
          </p:nvSpPr>
          <p:spPr bwMode="auto">
            <a:xfrm>
              <a:off x="4625888" y="1653610"/>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导出系统的逻辑模型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0" name="Freeform 58"/>
            <p:cNvSpPr>
              <a:spLocks noEditPoints="1"/>
            </p:cNvSpPr>
            <p:nvPr/>
          </p:nvSpPr>
          <p:spPr bwMode="black">
            <a:xfrm>
              <a:off x="5351080" y="2144625"/>
              <a:ext cx="553760" cy="6280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grp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6" name="组合 43"/>
          <p:cNvGrpSpPr/>
          <p:nvPr/>
        </p:nvGrpSpPr>
        <p:grpSpPr>
          <a:xfrm>
            <a:off x="2554053" y="1653610"/>
            <a:ext cx="2004144" cy="2003622"/>
            <a:chOff x="2509417" y="1653610"/>
            <a:chExt cx="2004144" cy="2003622"/>
          </a:xfrm>
        </p:grpSpPr>
        <p:sp>
          <p:nvSpPr>
            <p:cNvPr id="34"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分析系统的数据要求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1"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sp>
        <p:nvSpPr>
          <p:cNvPr id="18" name="Rectangle 3"/>
          <p:cNvSpPr/>
          <p:nvPr/>
        </p:nvSpPr>
        <p:spPr bwMode="auto">
          <a:xfrm>
            <a:off x="428596" y="1643056"/>
            <a:ext cx="6215106" cy="2003622"/>
          </a:xfrm>
          <a:prstGeom prst="rect">
            <a:avLst/>
          </a:prstGeom>
          <a:solidFill>
            <a:schemeClr val="accent1">
              <a:lumMod val="40000"/>
              <a:lumOff val="6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endParaRPr lang="en-US" altLang="zh-CN" sz="2800" b="1" dirty="0">
              <a:solidFill>
                <a:schemeClr val="bg1"/>
              </a:solidFill>
              <a:latin typeface="楷体" pitchFamily="49" charset="-122"/>
              <a:ea typeface="楷体" pitchFamily="49" charset="-122"/>
            </a:endParaRPr>
          </a:p>
          <a:p>
            <a:pPr defTabSz="685495" fontAlgn="base">
              <a:spcBef>
                <a:spcPct val="0"/>
              </a:spcBef>
              <a:spcAft>
                <a:spcPct val="0"/>
              </a:spcAft>
            </a:pPr>
            <a:endParaRPr lang="en-US" altLang="zh-CN" sz="2800" b="1" dirty="0">
              <a:solidFill>
                <a:schemeClr val="bg1"/>
              </a:solidFill>
              <a:latin typeface="楷体" pitchFamily="49" charset="-122"/>
              <a:ea typeface="楷体" pitchFamily="49" charset="-122"/>
            </a:endParaRPr>
          </a:p>
          <a:p>
            <a:pPr defTabSz="685495" fontAlgn="base">
              <a:spcBef>
                <a:spcPct val="0"/>
              </a:spcBef>
              <a:spcAft>
                <a:spcPct val="0"/>
              </a:spcAft>
            </a:pPr>
            <a:endParaRPr lang="en-US" altLang="zh-CN" sz="2800" b="1" dirty="0">
              <a:solidFill>
                <a:schemeClr val="bg1"/>
              </a:solidFill>
              <a:latin typeface="楷体" pitchFamily="49" charset="-122"/>
              <a:ea typeface="楷体" pitchFamily="49" charset="-122"/>
            </a:endParaRPr>
          </a:p>
          <a:p>
            <a:pPr defTabSz="685495" fontAlgn="base">
              <a:spcBef>
                <a:spcPct val="0"/>
              </a:spcBef>
              <a:spcAft>
                <a:spcPct val="0"/>
              </a:spcAft>
            </a:pPr>
            <a:r>
              <a:rPr lang="zh-CN" altLang="en-US" sz="2800" b="1" dirty="0">
                <a:solidFill>
                  <a:schemeClr val="bg1"/>
                </a:solidFill>
                <a:latin typeface="楷体" pitchFamily="49" charset="-122"/>
                <a:ea typeface="楷体" pitchFamily="49" charset="-122"/>
              </a:rPr>
              <a:t>根据在分析过程中获得的对系统的更深入更具体的了解</a:t>
            </a:r>
            <a:r>
              <a:rPr lang="en-US" altLang="zh-CN" sz="2800" b="1" dirty="0">
                <a:solidFill>
                  <a:schemeClr val="bg1"/>
                </a:solidFill>
                <a:latin typeface="楷体" pitchFamily="49" charset="-122"/>
                <a:ea typeface="楷体" pitchFamily="49" charset="-122"/>
              </a:rPr>
              <a:t>;</a:t>
            </a:r>
          </a:p>
          <a:p>
            <a:pPr defTabSz="685495" fontAlgn="base">
              <a:spcBef>
                <a:spcPct val="0"/>
              </a:spcBef>
              <a:spcAft>
                <a:spcPct val="0"/>
              </a:spcAft>
            </a:pPr>
            <a:r>
              <a:rPr lang="zh-CN" altLang="en-US" sz="2800" b="1" dirty="0">
                <a:solidFill>
                  <a:schemeClr val="bg1"/>
                </a:solidFill>
                <a:latin typeface="楷体" pitchFamily="49" charset="-122"/>
                <a:ea typeface="楷体" pitchFamily="49" charset="-122"/>
              </a:rPr>
              <a:t>可以比较准确地估计系统的成本和进度</a:t>
            </a:r>
            <a:r>
              <a:rPr lang="en-US" altLang="zh-CN" sz="2800" b="1" dirty="0">
                <a:solidFill>
                  <a:schemeClr val="bg1"/>
                </a:solidFill>
                <a:latin typeface="楷体" pitchFamily="49" charset="-122"/>
                <a:ea typeface="楷体" pitchFamily="49" charset="-122"/>
              </a:rPr>
              <a:t>;</a:t>
            </a:r>
          </a:p>
          <a:p>
            <a:pPr defTabSz="685495" fontAlgn="base">
              <a:spcBef>
                <a:spcPct val="0"/>
              </a:spcBef>
              <a:spcAft>
                <a:spcPct val="0"/>
              </a:spcAft>
            </a:pPr>
            <a:r>
              <a:rPr lang="zh-CN" altLang="en-US" sz="2800" b="1" dirty="0">
                <a:solidFill>
                  <a:schemeClr val="bg1"/>
                </a:solidFill>
                <a:latin typeface="楷体" pitchFamily="49" charset="-122"/>
                <a:ea typeface="楷体" pitchFamily="49" charset="-122"/>
              </a:rPr>
              <a:t>修正以前制定的开发计划。</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2" presetClass="exit" presetSubtype="8" fill="hold" nodeType="clickEffect">
                                  <p:stCondLst>
                                    <p:cond delay="0"/>
                                  </p:stCondLst>
                                  <p:childTnLst>
                                    <p:animEffect transition="out" filter="slide(fromLeft)">
                                      <p:cBhvr>
                                        <p:cTn id="11" dur="500"/>
                                        <p:tgtEl>
                                          <p:spTgt spid="5"/>
                                        </p:tgtEl>
                                      </p:cBhvr>
                                    </p:animEffect>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12" presetClass="exit" presetSubtype="8" fill="hold" nodeType="afterEffect">
                                  <p:stCondLst>
                                    <p:cond delay="0"/>
                                  </p:stCondLst>
                                  <p:childTnLst>
                                    <p:animEffect transition="out" filter="slide(fromLeft)">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par>
                          <p:cTn id="17" fill="hold">
                            <p:stCondLst>
                              <p:cond delay="1000"/>
                            </p:stCondLst>
                            <p:childTnLst>
                              <p:par>
                                <p:cTn id="18" presetID="12" presetClass="exit" presetSubtype="8" fill="hold" nodeType="afterEffect">
                                  <p:stCondLst>
                                    <p:cond delay="0"/>
                                  </p:stCondLst>
                                  <p:childTnLst>
                                    <p:animEffect transition="out" filter="slide(fromLeft)">
                                      <p:cBhvr>
                                        <p:cTn id="19" dur="500"/>
                                        <p:tgtEl>
                                          <p:spTgt spid="4"/>
                                        </p:tgtEl>
                                      </p:cBhvr>
                                    </p:animEffect>
                                    <p:set>
                                      <p:cBhvr>
                                        <p:cTn id="20" dur="1" fill="hold">
                                          <p:stCondLst>
                                            <p:cond delay="499"/>
                                          </p:stCondLst>
                                        </p:cTn>
                                        <p:tgtEl>
                                          <p:spTgt spid="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slide(fromLeft)">
                                      <p:cBhvr>
                                        <p:cTn id="2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4333238"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1</a:t>
            </a:r>
            <a:r>
              <a:rPr lang="zh-CN" altLang="en-US" sz="2800" b="1" dirty="0">
                <a:gradFill>
                  <a:gsLst>
                    <a:gs pos="0">
                      <a:srgbClr val="FFFFFF"/>
                    </a:gs>
                    <a:gs pos="100000">
                      <a:srgbClr val="FFFFFF"/>
                    </a:gs>
                  </a:gsLst>
                  <a:lin ang="5400000" scaled="0"/>
                </a:gradFill>
                <a:latin typeface="楷体" pitchFamily="49" charset="-122"/>
                <a:ea typeface="楷体" pitchFamily="49" charset="-122"/>
              </a:rPr>
              <a:t>）需求分析困难的原因</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2" name="Orange"/>
          <p:cNvSpPr/>
          <p:nvPr/>
        </p:nvSpPr>
        <p:spPr bwMode="auto">
          <a:xfrm>
            <a:off x="553089" y="2217780"/>
            <a:ext cx="2286595" cy="25828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marL="257198" indent="-257198" algn="ctr" defTabSz="685637">
              <a:buFont typeface="Arial" pitchFamily="34" charset="0"/>
              <a:buChar char="•"/>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3" name="Orange"/>
          <p:cNvSpPr/>
          <p:nvPr/>
        </p:nvSpPr>
        <p:spPr bwMode="auto">
          <a:xfrm>
            <a:off x="553089" y="1347614"/>
            <a:ext cx="2286595" cy="80010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4" name="Freeform 79"/>
          <p:cNvSpPr>
            <a:spLocks noEditPoints="1"/>
          </p:cNvSpPr>
          <p:nvPr/>
        </p:nvSpPr>
        <p:spPr bwMode="auto">
          <a:xfrm>
            <a:off x="684789" y="1523653"/>
            <a:ext cx="487608" cy="448024"/>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15" name="Red"/>
          <p:cNvSpPr/>
          <p:nvPr/>
        </p:nvSpPr>
        <p:spPr bwMode="auto">
          <a:xfrm>
            <a:off x="3411333" y="1347614"/>
            <a:ext cx="2303965" cy="80010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6" name="Red"/>
          <p:cNvSpPr/>
          <p:nvPr/>
        </p:nvSpPr>
        <p:spPr bwMode="auto">
          <a:xfrm>
            <a:off x="3411333" y="2217772"/>
            <a:ext cx="2303965" cy="2582828"/>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7" name="Yellow"/>
          <p:cNvSpPr/>
          <p:nvPr/>
        </p:nvSpPr>
        <p:spPr bwMode="auto">
          <a:xfrm>
            <a:off x="6272700" y="1347616"/>
            <a:ext cx="2300842" cy="804413"/>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8" name="Yellow"/>
          <p:cNvSpPr/>
          <p:nvPr/>
        </p:nvSpPr>
        <p:spPr bwMode="auto">
          <a:xfrm>
            <a:off x="6272700" y="2217780"/>
            <a:ext cx="2300842" cy="2582820"/>
          </a:xfrm>
          <a:prstGeom prst="roundRect">
            <a:avLst>
              <a:gd name="adj" fmla="val 0"/>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9" name="TextBox 18"/>
          <p:cNvSpPr txBox="1"/>
          <p:nvPr/>
        </p:nvSpPr>
        <p:spPr>
          <a:xfrm>
            <a:off x="1313602" y="1414463"/>
            <a:ext cx="1472448"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客户说不清楚需求</a:t>
            </a:r>
            <a:endParaRPr lang="en-US" sz="2400" b="1" dirty="0">
              <a:solidFill>
                <a:schemeClr val="tx1">
                  <a:alpha val="99000"/>
                </a:schemeClr>
              </a:solidFill>
              <a:latin typeface="楷体" pitchFamily="49" charset="-122"/>
              <a:ea typeface="楷体" pitchFamily="49" charset="-122"/>
            </a:endParaRPr>
          </a:p>
        </p:txBody>
      </p:sp>
      <p:sp>
        <p:nvSpPr>
          <p:cNvPr id="20" name="Freeform 69"/>
          <p:cNvSpPr>
            <a:spLocks noEditPoints="1"/>
          </p:cNvSpPr>
          <p:nvPr/>
        </p:nvSpPr>
        <p:spPr bwMode="auto">
          <a:xfrm>
            <a:off x="3657363" y="1497772"/>
            <a:ext cx="331734" cy="488481"/>
          </a:xfrm>
          <a:custGeom>
            <a:avLst/>
            <a:gdLst>
              <a:gd name="T0" fmla="*/ 207 w 281"/>
              <a:gd name="T1" fmla="*/ 0 h 414"/>
              <a:gd name="T2" fmla="*/ 74 w 281"/>
              <a:gd name="T3" fmla="*/ 0 h 414"/>
              <a:gd name="T4" fmla="*/ 0 w 281"/>
              <a:gd name="T5" fmla="*/ 75 h 414"/>
              <a:gd name="T6" fmla="*/ 0 w 281"/>
              <a:gd name="T7" fmla="*/ 340 h 414"/>
              <a:gd name="T8" fmla="*/ 74 w 281"/>
              <a:gd name="T9" fmla="*/ 414 h 414"/>
              <a:gd name="T10" fmla="*/ 207 w 281"/>
              <a:gd name="T11" fmla="*/ 414 h 414"/>
              <a:gd name="T12" fmla="*/ 281 w 281"/>
              <a:gd name="T13" fmla="*/ 340 h 414"/>
              <a:gd name="T14" fmla="*/ 281 w 281"/>
              <a:gd name="T15" fmla="*/ 75 h 414"/>
              <a:gd name="T16" fmla="*/ 207 w 281"/>
              <a:gd name="T17" fmla="*/ 0 h 414"/>
              <a:gd name="T18" fmla="*/ 141 w 281"/>
              <a:gd name="T19" fmla="*/ 151 h 414"/>
              <a:gd name="T20" fmla="*/ 126 w 281"/>
              <a:gd name="T21" fmla="*/ 137 h 414"/>
              <a:gd name="T22" fmla="*/ 126 w 281"/>
              <a:gd name="T23" fmla="*/ 92 h 414"/>
              <a:gd name="T24" fmla="*/ 141 w 281"/>
              <a:gd name="T25" fmla="*/ 78 h 414"/>
              <a:gd name="T26" fmla="*/ 155 w 281"/>
              <a:gd name="T27" fmla="*/ 92 h 414"/>
              <a:gd name="T28" fmla="*/ 155 w 281"/>
              <a:gd name="T29" fmla="*/ 137 h 414"/>
              <a:gd name="T30" fmla="*/ 141 w 281"/>
              <a:gd name="T31" fmla="*/ 151 h 414"/>
              <a:gd name="T32" fmla="*/ 266 w 281"/>
              <a:gd name="T33" fmla="*/ 340 h 414"/>
              <a:gd name="T34" fmla="*/ 207 w 281"/>
              <a:gd name="T35" fmla="*/ 399 h 414"/>
              <a:gd name="T36" fmla="*/ 74 w 281"/>
              <a:gd name="T37" fmla="*/ 399 h 414"/>
              <a:gd name="T38" fmla="*/ 15 w 281"/>
              <a:gd name="T39" fmla="*/ 340 h 414"/>
              <a:gd name="T40" fmla="*/ 15 w 281"/>
              <a:gd name="T41" fmla="*/ 75 h 414"/>
              <a:gd name="T42" fmla="*/ 74 w 281"/>
              <a:gd name="T43" fmla="*/ 15 h 414"/>
              <a:gd name="T44" fmla="*/ 133 w 281"/>
              <a:gd name="T45" fmla="*/ 15 h 414"/>
              <a:gd name="T46" fmla="*/ 133 w 281"/>
              <a:gd name="T47" fmla="*/ 64 h 414"/>
              <a:gd name="T48" fmla="*/ 111 w 281"/>
              <a:gd name="T49" fmla="*/ 92 h 414"/>
              <a:gd name="T50" fmla="*/ 111 w 281"/>
              <a:gd name="T51" fmla="*/ 137 h 414"/>
              <a:gd name="T52" fmla="*/ 133 w 281"/>
              <a:gd name="T53" fmla="*/ 165 h 414"/>
              <a:gd name="T54" fmla="*/ 133 w 281"/>
              <a:gd name="T55" fmla="*/ 208 h 414"/>
              <a:gd name="T56" fmla="*/ 148 w 281"/>
              <a:gd name="T57" fmla="*/ 208 h 414"/>
              <a:gd name="T58" fmla="*/ 148 w 281"/>
              <a:gd name="T59" fmla="*/ 165 h 414"/>
              <a:gd name="T60" fmla="*/ 170 w 281"/>
              <a:gd name="T61" fmla="*/ 137 h 414"/>
              <a:gd name="T62" fmla="*/ 170 w 281"/>
              <a:gd name="T63" fmla="*/ 92 h 414"/>
              <a:gd name="T64" fmla="*/ 148 w 281"/>
              <a:gd name="T65" fmla="*/ 64 h 414"/>
              <a:gd name="T66" fmla="*/ 148 w 281"/>
              <a:gd name="T67" fmla="*/ 15 h 414"/>
              <a:gd name="T68" fmla="*/ 207 w 281"/>
              <a:gd name="T69" fmla="*/ 15 h 414"/>
              <a:gd name="T70" fmla="*/ 266 w 281"/>
              <a:gd name="T71" fmla="*/ 75 h 414"/>
              <a:gd name="T72" fmla="*/ 266 w 281"/>
              <a:gd name="T73" fmla="*/ 34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1" h="414">
                <a:moveTo>
                  <a:pt x="207" y="0"/>
                </a:moveTo>
                <a:cubicBezTo>
                  <a:pt x="74" y="0"/>
                  <a:pt x="74" y="0"/>
                  <a:pt x="74" y="0"/>
                </a:cubicBezTo>
                <a:cubicBezTo>
                  <a:pt x="34" y="0"/>
                  <a:pt x="0" y="34"/>
                  <a:pt x="0" y="75"/>
                </a:cubicBezTo>
                <a:cubicBezTo>
                  <a:pt x="0" y="340"/>
                  <a:pt x="0" y="340"/>
                  <a:pt x="0" y="340"/>
                </a:cubicBezTo>
                <a:cubicBezTo>
                  <a:pt x="0" y="381"/>
                  <a:pt x="34" y="414"/>
                  <a:pt x="74" y="414"/>
                </a:cubicBezTo>
                <a:cubicBezTo>
                  <a:pt x="207" y="414"/>
                  <a:pt x="207" y="414"/>
                  <a:pt x="207" y="414"/>
                </a:cubicBezTo>
                <a:cubicBezTo>
                  <a:pt x="248" y="414"/>
                  <a:pt x="281" y="381"/>
                  <a:pt x="281" y="340"/>
                </a:cubicBezTo>
                <a:cubicBezTo>
                  <a:pt x="281" y="75"/>
                  <a:pt x="281" y="75"/>
                  <a:pt x="281" y="75"/>
                </a:cubicBezTo>
                <a:cubicBezTo>
                  <a:pt x="281" y="34"/>
                  <a:pt x="248" y="0"/>
                  <a:pt x="207" y="0"/>
                </a:cubicBezTo>
                <a:close/>
                <a:moveTo>
                  <a:pt x="141" y="151"/>
                </a:moveTo>
                <a:cubicBezTo>
                  <a:pt x="133" y="151"/>
                  <a:pt x="126" y="145"/>
                  <a:pt x="126" y="137"/>
                </a:cubicBezTo>
                <a:cubicBezTo>
                  <a:pt x="126" y="92"/>
                  <a:pt x="126" y="92"/>
                  <a:pt x="126" y="92"/>
                </a:cubicBezTo>
                <a:cubicBezTo>
                  <a:pt x="126" y="84"/>
                  <a:pt x="133" y="78"/>
                  <a:pt x="141" y="78"/>
                </a:cubicBezTo>
                <a:cubicBezTo>
                  <a:pt x="149" y="78"/>
                  <a:pt x="155" y="84"/>
                  <a:pt x="155" y="92"/>
                </a:cubicBezTo>
                <a:cubicBezTo>
                  <a:pt x="155" y="137"/>
                  <a:pt x="155" y="137"/>
                  <a:pt x="155" y="137"/>
                </a:cubicBezTo>
                <a:cubicBezTo>
                  <a:pt x="155" y="145"/>
                  <a:pt x="149" y="151"/>
                  <a:pt x="141" y="151"/>
                </a:cubicBezTo>
                <a:close/>
                <a:moveTo>
                  <a:pt x="266" y="340"/>
                </a:moveTo>
                <a:cubicBezTo>
                  <a:pt x="266" y="373"/>
                  <a:pt x="239" y="399"/>
                  <a:pt x="207" y="399"/>
                </a:cubicBezTo>
                <a:cubicBezTo>
                  <a:pt x="74" y="399"/>
                  <a:pt x="74" y="399"/>
                  <a:pt x="74" y="399"/>
                </a:cubicBezTo>
                <a:cubicBezTo>
                  <a:pt x="42" y="399"/>
                  <a:pt x="15" y="373"/>
                  <a:pt x="15" y="340"/>
                </a:cubicBezTo>
                <a:cubicBezTo>
                  <a:pt x="15" y="75"/>
                  <a:pt x="15" y="75"/>
                  <a:pt x="15" y="75"/>
                </a:cubicBezTo>
                <a:cubicBezTo>
                  <a:pt x="15" y="42"/>
                  <a:pt x="42" y="15"/>
                  <a:pt x="74" y="15"/>
                </a:cubicBezTo>
                <a:cubicBezTo>
                  <a:pt x="133" y="15"/>
                  <a:pt x="133" y="15"/>
                  <a:pt x="133" y="15"/>
                </a:cubicBezTo>
                <a:cubicBezTo>
                  <a:pt x="133" y="64"/>
                  <a:pt x="133" y="64"/>
                  <a:pt x="133" y="64"/>
                </a:cubicBezTo>
                <a:cubicBezTo>
                  <a:pt x="121" y="68"/>
                  <a:pt x="111" y="79"/>
                  <a:pt x="111" y="92"/>
                </a:cubicBezTo>
                <a:cubicBezTo>
                  <a:pt x="111" y="137"/>
                  <a:pt x="111" y="137"/>
                  <a:pt x="111" y="137"/>
                </a:cubicBezTo>
                <a:cubicBezTo>
                  <a:pt x="111" y="150"/>
                  <a:pt x="121" y="162"/>
                  <a:pt x="133" y="165"/>
                </a:cubicBezTo>
                <a:cubicBezTo>
                  <a:pt x="133" y="208"/>
                  <a:pt x="133" y="208"/>
                  <a:pt x="133" y="208"/>
                </a:cubicBezTo>
                <a:cubicBezTo>
                  <a:pt x="148" y="208"/>
                  <a:pt x="148" y="208"/>
                  <a:pt x="148" y="208"/>
                </a:cubicBezTo>
                <a:cubicBezTo>
                  <a:pt x="148" y="165"/>
                  <a:pt x="148" y="165"/>
                  <a:pt x="148" y="165"/>
                </a:cubicBezTo>
                <a:cubicBezTo>
                  <a:pt x="160" y="162"/>
                  <a:pt x="170" y="150"/>
                  <a:pt x="170" y="137"/>
                </a:cubicBezTo>
                <a:cubicBezTo>
                  <a:pt x="170" y="92"/>
                  <a:pt x="170" y="92"/>
                  <a:pt x="170" y="92"/>
                </a:cubicBezTo>
                <a:cubicBezTo>
                  <a:pt x="170" y="79"/>
                  <a:pt x="160" y="68"/>
                  <a:pt x="148" y="64"/>
                </a:cubicBezTo>
                <a:cubicBezTo>
                  <a:pt x="148" y="15"/>
                  <a:pt x="148" y="15"/>
                  <a:pt x="148" y="15"/>
                </a:cubicBezTo>
                <a:cubicBezTo>
                  <a:pt x="207" y="15"/>
                  <a:pt x="207" y="15"/>
                  <a:pt x="207" y="15"/>
                </a:cubicBezTo>
                <a:cubicBezTo>
                  <a:pt x="239" y="15"/>
                  <a:pt x="266" y="42"/>
                  <a:pt x="266" y="75"/>
                </a:cubicBezTo>
                <a:lnTo>
                  <a:pt x="266" y="340"/>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21" name="TextBox 20"/>
          <p:cNvSpPr txBox="1"/>
          <p:nvPr/>
        </p:nvSpPr>
        <p:spPr>
          <a:xfrm>
            <a:off x="4229010" y="1414471"/>
            <a:ext cx="1414560"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需求自身经常变动</a:t>
            </a:r>
            <a:endParaRPr lang="en-US" sz="2400" b="1" dirty="0">
              <a:solidFill>
                <a:schemeClr val="tx1">
                  <a:alpha val="99000"/>
                </a:schemeClr>
              </a:solidFill>
              <a:latin typeface="楷体" pitchFamily="49" charset="-122"/>
              <a:ea typeface="楷体" pitchFamily="49" charset="-122"/>
            </a:endParaRPr>
          </a:p>
        </p:txBody>
      </p:sp>
      <p:sp>
        <p:nvSpPr>
          <p:cNvPr id="22" name="Freeform 72"/>
          <p:cNvSpPr>
            <a:spLocks noEditPoints="1"/>
          </p:cNvSpPr>
          <p:nvPr/>
        </p:nvSpPr>
        <p:spPr bwMode="auto">
          <a:xfrm>
            <a:off x="6515606" y="1536827"/>
            <a:ext cx="485110" cy="485984"/>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23" name="TextBox 22"/>
          <p:cNvSpPr txBox="1"/>
          <p:nvPr/>
        </p:nvSpPr>
        <p:spPr>
          <a:xfrm>
            <a:off x="6876256" y="1430720"/>
            <a:ext cx="1785950" cy="7202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100" b="1" dirty="0">
                <a:solidFill>
                  <a:schemeClr val="tx1">
                    <a:alpha val="99000"/>
                  </a:schemeClr>
                </a:solidFill>
                <a:latin typeface="楷体" pitchFamily="49" charset="-122"/>
                <a:ea typeface="楷体" pitchFamily="49" charset="-122"/>
              </a:rPr>
              <a:t>分析人员或客户理解有误</a:t>
            </a:r>
            <a:endParaRPr lang="en-US" sz="2100" b="1" dirty="0">
              <a:solidFill>
                <a:schemeClr val="tx1">
                  <a:alpha val="99000"/>
                </a:schemeClr>
              </a:solidFill>
              <a:latin typeface="楷体" pitchFamily="49" charset="-122"/>
              <a:ea typeface="楷体" pitchFamily="49" charset="-122"/>
            </a:endParaRPr>
          </a:p>
        </p:txBody>
      </p:sp>
      <p:sp>
        <p:nvSpPr>
          <p:cNvPr id="24" name="TextBox 23"/>
          <p:cNvSpPr txBox="1"/>
          <p:nvPr/>
        </p:nvSpPr>
        <p:spPr>
          <a:xfrm>
            <a:off x="985901" y="2283718"/>
            <a:ext cx="1715380"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对需求只有朦胧的感觉</a:t>
            </a:r>
            <a:endParaRPr lang="en-US" altLang="en-US" sz="2400" b="1" dirty="0">
              <a:solidFill>
                <a:schemeClr val="tx1">
                  <a:alpha val="99000"/>
                </a:schemeClr>
              </a:solidFill>
              <a:latin typeface="楷体" pitchFamily="49" charset="-122"/>
              <a:ea typeface="楷体" pitchFamily="49" charset="-122"/>
            </a:endParaRPr>
          </a:p>
        </p:txBody>
      </p:sp>
      <p:sp>
        <p:nvSpPr>
          <p:cNvPr id="25" name="Freeform 88"/>
          <p:cNvSpPr>
            <a:spLocks noEditPoints="1"/>
          </p:cNvSpPr>
          <p:nvPr/>
        </p:nvSpPr>
        <p:spPr bwMode="auto">
          <a:xfrm>
            <a:off x="642910" y="2355497"/>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
        <p:nvSpPr>
          <p:cNvPr id="26" name="TextBox 25"/>
          <p:cNvSpPr txBox="1"/>
          <p:nvPr/>
        </p:nvSpPr>
        <p:spPr>
          <a:xfrm>
            <a:off x="1016190" y="2973473"/>
            <a:ext cx="1685091"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知道却说不明白</a:t>
            </a:r>
            <a:endParaRPr lang="en-US" altLang="en-US" sz="2400" b="1" dirty="0">
              <a:solidFill>
                <a:schemeClr val="tx1">
                  <a:alpha val="99000"/>
                </a:schemeClr>
              </a:solidFill>
              <a:latin typeface="楷体" pitchFamily="49" charset="-122"/>
              <a:ea typeface="楷体" pitchFamily="49" charset="-122"/>
            </a:endParaRPr>
          </a:p>
        </p:txBody>
      </p:sp>
      <p:sp>
        <p:nvSpPr>
          <p:cNvPr id="27" name="Freeform 88"/>
          <p:cNvSpPr>
            <a:spLocks noEditPoints="1"/>
          </p:cNvSpPr>
          <p:nvPr/>
        </p:nvSpPr>
        <p:spPr bwMode="auto">
          <a:xfrm>
            <a:off x="673199" y="3045251"/>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
        <p:nvSpPr>
          <p:cNvPr id="28" name="TextBox 27"/>
          <p:cNvSpPr txBox="1"/>
          <p:nvPr/>
        </p:nvSpPr>
        <p:spPr>
          <a:xfrm>
            <a:off x="1016190" y="3655887"/>
            <a:ext cx="1756529" cy="1135708"/>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最怕不懂装懂或者半懂充内行</a:t>
            </a:r>
            <a:endParaRPr lang="en-US" altLang="en-US" sz="2400" b="1" dirty="0">
              <a:solidFill>
                <a:schemeClr val="tx1">
                  <a:alpha val="99000"/>
                </a:schemeClr>
              </a:solidFill>
              <a:latin typeface="楷体" pitchFamily="49" charset="-122"/>
              <a:ea typeface="楷体" pitchFamily="49" charset="-122"/>
            </a:endParaRPr>
          </a:p>
        </p:txBody>
      </p:sp>
      <p:sp>
        <p:nvSpPr>
          <p:cNvPr id="29" name="Freeform 88"/>
          <p:cNvSpPr>
            <a:spLocks noEditPoints="1"/>
          </p:cNvSpPr>
          <p:nvPr/>
        </p:nvSpPr>
        <p:spPr bwMode="auto">
          <a:xfrm>
            <a:off x="673199" y="3727665"/>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
        <p:nvSpPr>
          <p:cNvPr id="30" name="TextBox 29"/>
          <p:cNvSpPr txBox="1"/>
          <p:nvPr/>
        </p:nvSpPr>
        <p:spPr>
          <a:xfrm>
            <a:off x="3914858" y="2355156"/>
            <a:ext cx="1691662"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需求分为稳定和易变</a:t>
            </a:r>
            <a:endParaRPr lang="en-US" altLang="en-US" sz="2400" b="1" dirty="0">
              <a:solidFill>
                <a:schemeClr val="tx1">
                  <a:alpha val="99000"/>
                </a:schemeClr>
              </a:solidFill>
              <a:latin typeface="楷体" pitchFamily="49" charset="-122"/>
              <a:ea typeface="楷体" pitchFamily="49" charset="-122"/>
            </a:endParaRPr>
          </a:p>
        </p:txBody>
      </p:sp>
      <p:sp>
        <p:nvSpPr>
          <p:cNvPr id="31" name="Freeform 88"/>
          <p:cNvSpPr>
            <a:spLocks noEditPoints="1"/>
          </p:cNvSpPr>
          <p:nvPr/>
        </p:nvSpPr>
        <p:spPr bwMode="auto">
          <a:xfrm>
            <a:off x="3571868" y="2426934"/>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
        <p:nvSpPr>
          <p:cNvPr id="32" name="TextBox 31"/>
          <p:cNvSpPr txBox="1"/>
          <p:nvPr/>
        </p:nvSpPr>
        <p:spPr>
          <a:xfrm>
            <a:off x="3922153" y="3040955"/>
            <a:ext cx="1684367"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合同中写清做与不做</a:t>
            </a:r>
            <a:endParaRPr lang="en-US" altLang="en-US" sz="2400" b="1" dirty="0">
              <a:solidFill>
                <a:schemeClr val="tx1">
                  <a:alpha val="99000"/>
                </a:schemeClr>
              </a:solidFill>
              <a:latin typeface="楷体" pitchFamily="49" charset="-122"/>
              <a:ea typeface="楷体" pitchFamily="49" charset="-122"/>
            </a:endParaRPr>
          </a:p>
        </p:txBody>
      </p:sp>
      <p:sp>
        <p:nvSpPr>
          <p:cNvPr id="33" name="Freeform 88"/>
          <p:cNvSpPr>
            <a:spLocks noEditPoints="1"/>
          </p:cNvSpPr>
          <p:nvPr/>
        </p:nvSpPr>
        <p:spPr bwMode="auto">
          <a:xfrm>
            <a:off x="3579163" y="3112734"/>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
        <p:nvSpPr>
          <p:cNvPr id="36" name="TextBox 35"/>
          <p:cNvSpPr txBox="1"/>
          <p:nvPr/>
        </p:nvSpPr>
        <p:spPr>
          <a:xfrm>
            <a:off x="6727307" y="2355156"/>
            <a:ext cx="1702345"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人与车的故事</a:t>
            </a:r>
            <a:endParaRPr lang="en-US" altLang="en-US" sz="2400" b="1" dirty="0">
              <a:solidFill>
                <a:schemeClr val="tx1">
                  <a:alpha val="99000"/>
                </a:schemeClr>
              </a:solidFill>
              <a:latin typeface="楷体" pitchFamily="49" charset="-122"/>
              <a:ea typeface="楷体" pitchFamily="49" charset="-122"/>
            </a:endParaRPr>
          </a:p>
        </p:txBody>
      </p:sp>
      <p:sp>
        <p:nvSpPr>
          <p:cNvPr id="37" name="Freeform 88"/>
          <p:cNvSpPr>
            <a:spLocks noEditPoints="1"/>
          </p:cNvSpPr>
          <p:nvPr/>
        </p:nvSpPr>
        <p:spPr bwMode="auto">
          <a:xfrm>
            <a:off x="6384317" y="2426935"/>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
        <p:nvSpPr>
          <p:cNvPr id="38" name="TextBox 37"/>
          <p:cNvSpPr txBox="1"/>
          <p:nvPr/>
        </p:nvSpPr>
        <p:spPr>
          <a:xfrm>
            <a:off x="6750326" y="3064585"/>
            <a:ext cx="1822202"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验证需求说明书</a:t>
            </a:r>
            <a:endParaRPr lang="en-US" altLang="en-US" sz="2400" b="1" dirty="0">
              <a:solidFill>
                <a:schemeClr val="tx1">
                  <a:alpha val="99000"/>
                </a:schemeClr>
              </a:solidFill>
              <a:latin typeface="楷体" pitchFamily="49" charset="-122"/>
              <a:ea typeface="楷体" pitchFamily="49" charset="-122"/>
            </a:endParaRPr>
          </a:p>
        </p:txBody>
      </p:sp>
      <p:sp>
        <p:nvSpPr>
          <p:cNvPr id="39" name="Freeform 88"/>
          <p:cNvSpPr>
            <a:spLocks noEditPoints="1"/>
          </p:cNvSpPr>
          <p:nvPr/>
        </p:nvSpPr>
        <p:spPr bwMode="auto">
          <a:xfrm>
            <a:off x="6407336" y="3136363"/>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sz="2400"/>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fill="hold"/>
                                        <p:tgtEl>
                                          <p:spTgt spid="15"/>
                                        </p:tgtEl>
                                        <p:attrNameLst>
                                          <p:attrName>ppt_x</p:attrName>
                                        </p:attrNameLst>
                                      </p:cBhvr>
                                      <p:tavLst>
                                        <p:tav tm="0">
                                          <p:val>
                                            <p:strVal val="#ppt_x"/>
                                          </p:val>
                                        </p:tav>
                                        <p:tav tm="100000">
                                          <p:val>
                                            <p:strVal val="#ppt_x"/>
                                          </p:val>
                                        </p:tav>
                                      </p:tavLst>
                                    </p:anim>
                                    <p:anim calcmode="lin" valueType="num">
                                      <p:cBhvr additive="base">
                                        <p:cTn id="22" dur="500" fill="hold"/>
                                        <p:tgtEl>
                                          <p:spTgt spid="1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ppt_x"/>
                                          </p:val>
                                        </p:tav>
                                        <p:tav tm="100000">
                                          <p:val>
                                            <p:strVal val="#ppt_x"/>
                                          </p:val>
                                        </p:tav>
                                      </p:tavLst>
                                    </p:anim>
                                    <p:anim calcmode="lin" valueType="num">
                                      <p:cBhvr additive="base">
                                        <p:cTn id="3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 calcmode="lin" valueType="num">
                                      <p:cBhvr additive="base">
                                        <p:cTn id="39" dur="500" fill="hold"/>
                                        <p:tgtEl>
                                          <p:spTgt spid="22"/>
                                        </p:tgtEl>
                                        <p:attrNameLst>
                                          <p:attrName>ppt_x</p:attrName>
                                        </p:attrNameLst>
                                      </p:cBhvr>
                                      <p:tavLst>
                                        <p:tav tm="0">
                                          <p:val>
                                            <p:strVal val="#ppt_x"/>
                                          </p:val>
                                        </p:tav>
                                        <p:tav tm="100000">
                                          <p:val>
                                            <p:strVal val="#ppt_x"/>
                                          </p:val>
                                        </p:tav>
                                      </p:tavLst>
                                    </p:anim>
                                    <p:anim calcmode="lin" valueType="num">
                                      <p:cBhvr additive="base">
                                        <p:cTn id="40" dur="500" fill="hold"/>
                                        <p:tgtEl>
                                          <p:spTgt spid="2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anim calcmode="lin" valueType="num">
                                      <p:cBhvr additive="base">
                                        <p:cTn id="43" dur="500" fill="hold"/>
                                        <p:tgtEl>
                                          <p:spTgt spid="23"/>
                                        </p:tgtEl>
                                        <p:attrNameLst>
                                          <p:attrName>ppt_x</p:attrName>
                                        </p:attrNameLst>
                                      </p:cBhvr>
                                      <p:tavLst>
                                        <p:tav tm="0">
                                          <p:val>
                                            <p:strVal val="#ppt_x"/>
                                          </p:val>
                                        </p:tav>
                                        <p:tav tm="100000">
                                          <p:val>
                                            <p:strVal val="#ppt_x"/>
                                          </p:val>
                                        </p:tav>
                                      </p:tavLst>
                                    </p:anim>
                                    <p:anim calcmode="lin" valueType="num">
                                      <p:cBhvr additive="base">
                                        <p:cTn id="4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 calcmode="lin" valueType="num">
                                      <p:cBhvr additive="base">
                                        <p:cTn id="49" dur="500" fill="hold"/>
                                        <p:tgtEl>
                                          <p:spTgt spid="12"/>
                                        </p:tgtEl>
                                        <p:attrNameLst>
                                          <p:attrName>ppt_x</p:attrName>
                                        </p:attrNameLst>
                                      </p:cBhvr>
                                      <p:tavLst>
                                        <p:tav tm="0">
                                          <p:val>
                                            <p:strVal val="#ppt_x"/>
                                          </p:val>
                                        </p:tav>
                                        <p:tav tm="100000">
                                          <p:val>
                                            <p:strVal val="#ppt_x"/>
                                          </p:val>
                                        </p:tav>
                                      </p:tavLst>
                                    </p:anim>
                                    <p:anim calcmode="lin" valueType="num">
                                      <p:cBhvr additive="base">
                                        <p:cTn id="5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slide(fromTop)">
                                      <p:cBhvr>
                                        <p:cTn id="55" dur="500"/>
                                        <p:tgtEl>
                                          <p:spTgt spid="25"/>
                                        </p:tgtEl>
                                      </p:cBhvr>
                                    </p:animEffect>
                                  </p:childTnLst>
                                </p:cTn>
                              </p:par>
                            </p:childTnLst>
                          </p:cTn>
                        </p:par>
                        <p:par>
                          <p:cTn id="56" fill="hold">
                            <p:stCondLst>
                              <p:cond delay="500"/>
                            </p:stCondLst>
                            <p:childTnLst>
                              <p:par>
                                <p:cTn id="57" presetID="12" presetClass="entr" presetSubtype="1" fill="hold" grpId="0" nodeType="after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slide(fromTop)">
                                      <p:cBhvr>
                                        <p:cTn id="59" dur="500"/>
                                        <p:tgtEl>
                                          <p:spTgt spid="24"/>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1" fill="hold" grpId="0" nodeType="clickEffect">
                                  <p:stCondLst>
                                    <p:cond delay="0"/>
                                  </p:stCondLst>
                                  <p:childTnLst>
                                    <p:set>
                                      <p:cBhvr>
                                        <p:cTn id="63" dur="1" fill="hold">
                                          <p:stCondLst>
                                            <p:cond delay="0"/>
                                          </p:stCondLst>
                                        </p:cTn>
                                        <p:tgtEl>
                                          <p:spTgt spid="27"/>
                                        </p:tgtEl>
                                        <p:attrNameLst>
                                          <p:attrName>style.visibility</p:attrName>
                                        </p:attrNameLst>
                                      </p:cBhvr>
                                      <p:to>
                                        <p:strVal val="visible"/>
                                      </p:to>
                                    </p:set>
                                    <p:animEffect transition="in" filter="slide(fromTop)">
                                      <p:cBhvr>
                                        <p:cTn id="64" dur="500"/>
                                        <p:tgtEl>
                                          <p:spTgt spid="27"/>
                                        </p:tgtEl>
                                      </p:cBhvr>
                                    </p:animEffect>
                                  </p:childTnLst>
                                </p:cTn>
                              </p:par>
                            </p:childTnLst>
                          </p:cTn>
                        </p:par>
                        <p:par>
                          <p:cTn id="65" fill="hold">
                            <p:stCondLst>
                              <p:cond delay="500"/>
                            </p:stCondLst>
                            <p:childTnLst>
                              <p:par>
                                <p:cTn id="66" presetID="12" presetClass="entr" presetSubtype="1" fill="hold" grpId="0" nodeType="afterEffect">
                                  <p:stCondLst>
                                    <p:cond delay="0"/>
                                  </p:stCondLst>
                                  <p:childTnLst>
                                    <p:set>
                                      <p:cBhvr>
                                        <p:cTn id="67" dur="1" fill="hold">
                                          <p:stCondLst>
                                            <p:cond delay="0"/>
                                          </p:stCondLst>
                                        </p:cTn>
                                        <p:tgtEl>
                                          <p:spTgt spid="26"/>
                                        </p:tgtEl>
                                        <p:attrNameLst>
                                          <p:attrName>style.visibility</p:attrName>
                                        </p:attrNameLst>
                                      </p:cBhvr>
                                      <p:to>
                                        <p:strVal val="visible"/>
                                      </p:to>
                                    </p:set>
                                    <p:animEffect transition="in" filter="slide(fromTop)">
                                      <p:cBhvr>
                                        <p:cTn id="68" dur="500"/>
                                        <p:tgtEl>
                                          <p:spTgt spid="26"/>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1" fill="hold" grpId="0" nodeType="click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slide(fromTop)">
                                      <p:cBhvr>
                                        <p:cTn id="73" dur="500"/>
                                        <p:tgtEl>
                                          <p:spTgt spid="29"/>
                                        </p:tgtEl>
                                      </p:cBhvr>
                                    </p:animEffect>
                                  </p:childTnLst>
                                </p:cTn>
                              </p:par>
                            </p:childTnLst>
                          </p:cTn>
                        </p:par>
                        <p:par>
                          <p:cTn id="74" fill="hold">
                            <p:stCondLst>
                              <p:cond delay="500"/>
                            </p:stCondLst>
                            <p:childTnLst>
                              <p:par>
                                <p:cTn id="75" presetID="12" presetClass="entr" presetSubtype="1"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slide(fromTop)">
                                      <p:cBhvr>
                                        <p:cTn id="77" dur="500"/>
                                        <p:tgtEl>
                                          <p:spTgt spid="28"/>
                                        </p:tgtEl>
                                      </p:cBhvr>
                                    </p:animEffect>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grpId="0" nodeType="clickEffect">
                                  <p:stCondLst>
                                    <p:cond delay="0"/>
                                  </p:stCondLst>
                                  <p:childTnLst>
                                    <p:set>
                                      <p:cBhvr>
                                        <p:cTn id="81" dur="1" fill="hold">
                                          <p:stCondLst>
                                            <p:cond delay="0"/>
                                          </p:stCondLst>
                                        </p:cTn>
                                        <p:tgtEl>
                                          <p:spTgt spid="16"/>
                                        </p:tgtEl>
                                        <p:attrNameLst>
                                          <p:attrName>style.visibility</p:attrName>
                                        </p:attrNameLst>
                                      </p:cBhvr>
                                      <p:to>
                                        <p:strVal val="visible"/>
                                      </p:to>
                                    </p:set>
                                    <p:anim calcmode="lin" valueType="num">
                                      <p:cBhvr additive="base">
                                        <p:cTn id="82" dur="500" fill="hold"/>
                                        <p:tgtEl>
                                          <p:spTgt spid="16"/>
                                        </p:tgtEl>
                                        <p:attrNameLst>
                                          <p:attrName>ppt_x</p:attrName>
                                        </p:attrNameLst>
                                      </p:cBhvr>
                                      <p:tavLst>
                                        <p:tav tm="0">
                                          <p:val>
                                            <p:strVal val="#ppt_x"/>
                                          </p:val>
                                        </p:tav>
                                        <p:tav tm="100000">
                                          <p:val>
                                            <p:strVal val="#ppt_x"/>
                                          </p:val>
                                        </p:tav>
                                      </p:tavLst>
                                    </p:anim>
                                    <p:anim calcmode="lin" valueType="num">
                                      <p:cBhvr additive="base">
                                        <p:cTn id="83"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12" presetClass="entr" presetSubtype="1" fill="hold" grpId="0" nodeType="clickEffect">
                                  <p:stCondLst>
                                    <p:cond delay="0"/>
                                  </p:stCondLst>
                                  <p:childTnLst>
                                    <p:set>
                                      <p:cBhvr>
                                        <p:cTn id="87" dur="1" fill="hold">
                                          <p:stCondLst>
                                            <p:cond delay="0"/>
                                          </p:stCondLst>
                                        </p:cTn>
                                        <p:tgtEl>
                                          <p:spTgt spid="31"/>
                                        </p:tgtEl>
                                        <p:attrNameLst>
                                          <p:attrName>style.visibility</p:attrName>
                                        </p:attrNameLst>
                                      </p:cBhvr>
                                      <p:to>
                                        <p:strVal val="visible"/>
                                      </p:to>
                                    </p:set>
                                    <p:animEffect transition="in" filter="slide(fromTop)">
                                      <p:cBhvr>
                                        <p:cTn id="88" dur="500"/>
                                        <p:tgtEl>
                                          <p:spTgt spid="31"/>
                                        </p:tgtEl>
                                      </p:cBhvr>
                                    </p:animEffect>
                                  </p:childTnLst>
                                </p:cTn>
                              </p:par>
                            </p:childTnLst>
                          </p:cTn>
                        </p:par>
                        <p:par>
                          <p:cTn id="89" fill="hold">
                            <p:stCondLst>
                              <p:cond delay="500"/>
                            </p:stCondLst>
                            <p:childTnLst>
                              <p:par>
                                <p:cTn id="90" presetID="12" presetClass="entr" presetSubtype="1"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slide(fromTop)">
                                      <p:cBhvr>
                                        <p:cTn id="92" dur="500"/>
                                        <p:tgtEl>
                                          <p:spTgt spid="30"/>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1" fill="hold" grpId="0" nodeType="clickEffect">
                                  <p:stCondLst>
                                    <p:cond delay="0"/>
                                  </p:stCondLst>
                                  <p:childTnLst>
                                    <p:set>
                                      <p:cBhvr>
                                        <p:cTn id="96" dur="1" fill="hold">
                                          <p:stCondLst>
                                            <p:cond delay="0"/>
                                          </p:stCondLst>
                                        </p:cTn>
                                        <p:tgtEl>
                                          <p:spTgt spid="33"/>
                                        </p:tgtEl>
                                        <p:attrNameLst>
                                          <p:attrName>style.visibility</p:attrName>
                                        </p:attrNameLst>
                                      </p:cBhvr>
                                      <p:to>
                                        <p:strVal val="visible"/>
                                      </p:to>
                                    </p:set>
                                    <p:animEffect transition="in" filter="slide(fromTop)">
                                      <p:cBhvr>
                                        <p:cTn id="97" dur="500"/>
                                        <p:tgtEl>
                                          <p:spTgt spid="33"/>
                                        </p:tgtEl>
                                      </p:cBhvr>
                                    </p:animEffect>
                                  </p:childTnLst>
                                </p:cTn>
                              </p:par>
                            </p:childTnLst>
                          </p:cTn>
                        </p:par>
                        <p:par>
                          <p:cTn id="98" fill="hold">
                            <p:stCondLst>
                              <p:cond delay="500"/>
                            </p:stCondLst>
                            <p:childTnLst>
                              <p:par>
                                <p:cTn id="99" presetID="12" presetClass="entr" presetSubtype="1" fill="hold" grpId="0" nodeType="afterEffect">
                                  <p:stCondLst>
                                    <p:cond delay="0"/>
                                  </p:stCondLst>
                                  <p:childTnLst>
                                    <p:set>
                                      <p:cBhvr>
                                        <p:cTn id="100" dur="1" fill="hold">
                                          <p:stCondLst>
                                            <p:cond delay="0"/>
                                          </p:stCondLst>
                                        </p:cTn>
                                        <p:tgtEl>
                                          <p:spTgt spid="32"/>
                                        </p:tgtEl>
                                        <p:attrNameLst>
                                          <p:attrName>style.visibility</p:attrName>
                                        </p:attrNameLst>
                                      </p:cBhvr>
                                      <p:to>
                                        <p:strVal val="visible"/>
                                      </p:to>
                                    </p:set>
                                    <p:animEffect transition="in" filter="slide(fromTop)">
                                      <p:cBhvr>
                                        <p:cTn id="101" dur="500"/>
                                        <p:tgtEl>
                                          <p:spTgt spid="32"/>
                                        </p:tgtEl>
                                      </p:cBhvr>
                                    </p:animEffect>
                                  </p:childTnLst>
                                </p:cTn>
                              </p:par>
                            </p:childTnLst>
                          </p:cTn>
                        </p:par>
                      </p:childTnLst>
                    </p:cTn>
                  </p:par>
                  <p:par>
                    <p:cTn id="102" fill="hold">
                      <p:stCondLst>
                        <p:cond delay="indefinite"/>
                      </p:stCondLst>
                      <p:childTnLst>
                        <p:par>
                          <p:cTn id="103" fill="hold">
                            <p:stCondLst>
                              <p:cond delay="0"/>
                            </p:stCondLst>
                            <p:childTnLst>
                              <p:par>
                                <p:cTn id="104" presetID="2" presetClass="entr" presetSubtype="4" fill="hold" grpId="0" nodeType="clickEffect">
                                  <p:stCondLst>
                                    <p:cond delay="0"/>
                                  </p:stCondLst>
                                  <p:childTnLst>
                                    <p:set>
                                      <p:cBhvr>
                                        <p:cTn id="105" dur="1" fill="hold">
                                          <p:stCondLst>
                                            <p:cond delay="0"/>
                                          </p:stCondLst>
                                        </p:cTn>
                                        <p:tgtEl>
                                          <p:spTgt spid="18"/>
                                        </p:tgtEl>
                                        <p:attrNameLst>
                                          <p:attrName>style.visibility</p:attrName>
                                        </p:attrNameLst>
                                      </p:cBhvr>
                                      <p:to>
                                        <p:strVal val="visible"/>
                                      </p:to>
                                    </p:set>
                                    <p:anim calcmode="lin" valueType="num">
                                      <p:cBhvr additive="base">
                                        <p:cTn id="106" dur="500" fill="hold"/>
                                        <p:tgtEl>
                                          <p:spTgt spid="18"/>
                                        </p:tgtEl>
                                        <p:attrNameLst>
                                          <p:attrName>ppt_x</p:attrName>
                                        </p:attrNameLst>
                                      </p:cBhvr>
                                      <p:tavLst>
                                        <p:tav tm="0">
                                          <p:val>
                                            <p:strVal val="#ppt_x"/>
                                          </p:val>
                                        </p:tav>
                                        <p:tav tm="100000">
                                          <p:val>
                                            <p:strVal val="#ppt_x"/>
                                          </p:val>
                                        </p:tav>
                                      </p:tavLst>
                                    </p:anim>
                                    <p:anim calcmode="lin" valueType="num">
                                      <p:cBhvr additive="base">
                                        <p:cTn id="10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12" presetClass="entr" presetSubtype="1" fill="hold" grpId="0" nodeType="clickEffect">
                                  <p:stCondLst>
                                    <p:cond delay="0"/>
                                  </p:stCondLst>
                                  <p:childTnLst>
                                    <p:set>
                                      <p:cBhvr>
                                        <p:cTn id="111" dur="1" fill="hold">
                                          <p:stCondLst>
                                            <p:cond delay="0"/>
                                          </p:stCondLst>
                                        </p:cTn>
                                        <p:tgtEl>
                                          <p:spTgt spid="37"/>
                                        </p:tgtEl>
                                        <p:attrNameLst>
                                          <p:attrName>style.visibility</p:attrName>
                                        </p:attrNameLst>
                                      </p:cBhvr>
                                      <p:to>
                                        <p:strVal val="visible"/>
                                      </p:to>
                                    </p:set>
                                    <p:animEffect transition="in" filter="slide(fromTop)">
                                      <p:cBhvr>
                                        <p:cTn id="112" dur="500"/>
                                        <p:tgtEl>
                                          <p:spTgt spid="37"/>
                                        </p:tgtEl>
                                      </p:cBhvr>
                                    </p:animEffect>
                                  </p:childTnLst>
                                </p:cTn>
                              </p:par>
                            </p:childTnLst>
                          </p:cTn>
                        </p:par>
                        <p:par>
                          <p:cTn id="113" fill="hold">
                            <p:stCondLst>
                              <p:cond delay="500"/>
                            </p:stCondLst>
                            <p:childTnLst>
                              <p:par>
                                <p:cTn id="114" presetID="12" presetClass="entr" presetSubtype="1" fill="hold" grpId="0" nodeType="afterEffect">
                                  <p:stCondLst>
                                    <p:cond delay="0"/>
                                  </p:stCondLst>
                                  <p:childTnLst>
                                    <p:set>
                                      <p:cBhvr>
                                        <p:cTn id="115" dur="1" fill="hold">
                                          <p:stCondLst>
                                            <p:cond delay="0"/>
                                          </p:stCondLst>
                                        </p:cTn>
                                        <p:tgtEl>
                                          <p:spTgt spid="36"/>
                                        </p:tgtEl>
                                        <p:attrNameLst>
                                          <p:attrName>style.visibility</p:attrName>
                                        </p:attrNameLst>
                                      </p:cBhvr>
                                      <p:to>
                                        <p:strVal val="visible"/>
                                      </p:to>
                                    </p:set>
                                    <p:animEffect transition="in" filter="slide(fromTop)">
                                      <p:cBhvr>
                                        <p:cTn id="116" dur="500"/>
                                        <p:tgtEl>
                                          <p:spTgt spid="36"/>
                                        </p:tgtEl>
                                      </p:cBhvr>
                                    </p:animEffect>
                                  </p:childTnLst>
                                </p:cTn>
                              </p:par>
                            </p:childTnLst>
                          </p:cTn>
                        </p:par>
                      </p:childTnLst>
                    </p:cTn>
                  </p:par>
                  <p:par>
                    <p:cTn id="117" fill="hold">
                      <p:stCondLst>
                        <p:cond delay="indefinite"/>
                      </p:stCondLst>
                      <p:childTnLst>
                        <p:par>
                          <p:cTn id="118" fill="hold">
                            <p:stCondLst>
                              <p:cond delay="0"/>
                            </p:stCondLst>
                            <p:childTnLst>
                              <p:par>
                                <p:cTn id="119" presetID="12" presetClass="entr" presetSubtype="1" fill="hold" grpId="0" nodeType="clickEffect">
                                  <p:stCondLst>
                                    <p:cond delay="0"/>
                                  </p:stCondLst>
                                  <p:childTnLst>
                                    <p:set>
                                      <p:cBhvr>
                                        <p:cTn id="120" dur="1" fill="hold">
                                          <p:stCondLst>
                                            <p:cond delay="0"/>
                                          </p:stCondLst>
                                        </p:cTn>
                                        <p:tgtEl>
                                          <p:spTgt spid="39"/>
                                        </p:tgtEl>
                                        <p:attrNameLst>
                                          <p:attrName>style.visibility</p:attrName>
                                        </p:attrNameLst>
                                      </p:cBhvr>
                                      <p:to>
                                        <p:strVal val="visible"/>
                                      </p:to>
                                    </p:set>
                                    <p:animEffect transition="in" filter="slide(fromTop)">
                                      <p:cBhvr>
                                        <p:cTn id="121" dur="500"/>
                                        <p:tgtEl>
                                          <p:spTgt spid="39"/>
                                        </p:tgtEl>
                                      </p:cBhvr>
                                    </p:animEffect>
                                  </p:childTnLst>
                                </p:cTn>
                              </p:par>
                            </p:childTnLst>
                          </p:cTn>
                        </p:par>
                        <p:par>
                          <p:cTn id="122" fill="hold">
                            <p:stCondLst>
                              <p:cond delay="500"/>
                            </p:stCondLst>
                            <p:childTnLst>
                              <p:par>
                                <p:cTn id="123" presetID="12" presetClass="entr" presetSubtype="1" fill="hold" grpId="0" nodeType="afterEffect">
                                  <p:stCondLst>
                                    <p:cond delay="0"/>
                                  </p:stCondLst>
                                  <p:childTnLst>
                                    <p:set>
                                      <p:cBhvr>
                                        <p:cTn id="124" dur="1" fill="hold">
                                          <p:stCondLst>
                                            <p:cond delay="0"/>
                                          </p:stCondLst>
                                        </p:cTn>
                                        <p:tgtEl>
                                          <p:spTgt spid="38"/>
                                        </p:tgtEl>
                                        <p:attrNameLst>
                                          <p:attrName>style.visibility</p:attrName>
                                        </p:attrNameLst>
                                      </p:cBhvr>
                                      <p:to>
                                        <p:strVal val="visible"/>
                                      </p:to>
                                    </p:set>
                                    <p:animEffect transition="in" filter="slide(fromTop)">
                                      <p:cBhvr>
                                        <p:cTn id="1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P spid="18" grpId="0" animBg="1"/>
      <p:bldP spid="19" grpId="0"/>
      <p:bldP spid="20" grpId="0" animBg="1"/>
      <p:bldP spid="21" grpId="0"/>
      <p:bldP spid="22" grpId="0" animBg="1"/>
      <p:bldP spid="23" grpId="0"/>
      <p:bldP spid="24" grpId="0"/>
      <p:bldP spid="25" grpId="0" animBg="1"/>
      <p:bldP spid="26" grpId="0"/>
      <p:bldP spid="27" grpId="0" animBg="1"/>
      <p:bldP spid="28" grpId="0"/>
      <p:bldP spid="29" grpId="0" animBg="1"/>
      <p:bldP spid="30" grpId="0"/>
      <p:bldP spid="31" grpId="0" animBg="1"/>
      <p:bldP spid="32" grpId="0"/>
      <p:bldP spid="33" grpId="0" animBg="1"/>
      <p:bldP spid="36" grpId="0"/>
      <p:bldP spid="37" grpId="0" animBg="1"/>
      <p:bldP spid="38" grpId="0"/>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4152099"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解决需求分析困难的办法</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47" name="组合 43"/>
          <p:cNvGrpSpPr/>
          <p:nvPr/>
        </p:nvGrpSpPr>
        <p:grpSpPr>
          <a:xfrm>
            <a:off x="2554053" y="1653610"/>
            <a:ext cx="2004144" cy="2003622"/>
            <a:chOff x="2509417" y="1653610"/>
            <a:chExt cx="2004144" cy="2003622"/>
          </a:xfrm>
        </p:grpSpPr>
        <p:sp>
          <p:nvSpPr>
            <p:cNvPr id="48"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9"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56" name="组合 55"/>
          <p:cNvGrpSpPr/>
          <p:nvPr/>
        </p:nvGrpSpPr>
        <p:grpSpPr>
          <a:xfrm>
            <a:off x="428596" y="1658222"/>
            <a:ext cx="2004144" cy="2003622"/>
            <a:chOff x="428596" y="1658222"/>
            <a:chExt cx="2004144" cy="2003622"/>
          </a:xfrm>
          <a:solidFill>
            <a:schemeClr val="accent4">
              <a:lumMod val="50000"/>
            </a:schemeClr>
          </a:solidFill>
        </p:grpSpPr>
        <p:sp>
          <p:nvSpPr>
            <p:cNvPr id="42" name="Rectangle 8"/>
            <p:cNvSpPr/>
            <p:nvPr/>
          </p:nvSpPr>
          <p:spPr bwMode="auto">
            <a:xfrm>
              <a:off x="428596" y="1658222"/>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访谈</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0" name="Picture 7" descr="C:\Users\Jonahs\Dropbox\Projects SCOTT\MEET Windows Azure\source\Background\tile-icon-id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2143122"/>
              <a:ext cx="638782" cy="638616"/>
            </a:xfrm>
            <a:prstGeom prst="rect">
              <a:avLst/>
            </a:prstGeom>
            <a:grpFill/>
            <a:extLst/>
          </p:spPr>
        </p:pic>
      </p:grpSp>
      <p:grpSp>
        <p:nvGrpSpPr>
          <p:cNvPr id="55" name="组合 54"/>
          <p:cNvGrpSpPr/>
          <p:nvPr/>
        </p:nvGrpSpPr>
        <p:grpSpPr>
          <a:xfrm>
            <a:off x="4670524" y="1653610"/>
            <a:ext cx="2004144" cy="2003622"/>
            <a:chOff x="4670524" y="1653610"/>
            <a:chExt cx="2004144" cy="2003622"/>
          </a:xfrm>
        </p:grpSpPr>
        <p:sp>
          <p:nvSpPr>
            <p:cNvPr id="45" name="Rectangle 3"/>
            <p:cNvSpPr/>
            <p:nvPr/>
          </p:nvSpPr>
          <p:spPr bwMode="auto">
            <a:xfrm>
              <a:off x="4670524" y="1653610"/>
              <a:ext cx="2004144" cy="2003622"/>
            </a:xfrm>
            <a:prstGeom prst="rect">
              <a:avLst/>
            </a:prstGeom>
            <a:solidFill>
              <a:schemeClr val="accent6">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1" name="Freeform 6"/>
            <p:cNvSpPr>
              <a:spLocks noEditPoints="1"/>
            </p:cNvSpPr>
            <p:nvPr/>
          </p:nvSpPr>
          <p:spPr bwMode="auto">
            <a:xfrm>
              <a:off x="5286380" y="2000246"/>
              <a:ext cx="620993" cy="736288"/>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grpSp>
        <p:nvGrpSpPr>
          <p:cNvPr id="54" name="组合 53"/>
          <p:cNvGrpSpPr/>
          <p:nvPr/>
        </p:nvGrpSpPr>
        <p:grpSpPr>
          <a:xfrm>
            <a:off x="6742360" y="1658222"/>
            <a:ext cx="2004144" cy="2003622"/>
            <a:chOff x="6742360" y="1658222"/>
            <a:chExt cx="2004144" cy="2003622"/>
          </a:xfrm>
        </p:grpSpPr>
        <p:sp>
          <p:nvSpPr>
            <p:cNvPr id="35"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快速建立软件原型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2"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7434821" y="2425477"/>
              <a:ext cx="240017" cy="322259"/>
            </a:xfrm>
            <a:prstGeom prst="rect">
              <a:avLst/>
            </a:prstGeom>
          </p:spPr>
        </p:pic>
        <p:sp>
          <p:nvSpPr>
            <p:cNvPr id="53" name="Freeform 61"/>
            <p:cNvSpPr>
              <a:spLocks/>
            </p:cNvSpPr>
            <p:nvPr/>
          </p:nvSpPr>
          <p:spPr bwMode="black">
            <a:xfrm rot="10800000">
              <a:off x="7655984" y="2189274"/>
              <a:ext cx="345040" cy="498769"/>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35">
                <a:defRPr/>
              </a:pPr>
              <a:endParaRPr lang="en-US" sz="700" kern="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slide(fromLeft)">
                                      <p:cBhvr>
                                        <p:cTn id="7" dur="500"/>
                                        <p:tgtEl>
                                          <p:spTgt spid="5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slide(fromLeft)">
                                      <p:cBhvr>
                                        <p:cTn id="12" dur="500"/>
                                        <p:tgtEl>
                                          <p:spTgt spid="4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slide(fromLeft)">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slide(fromLeft)">
                                      <p:cBhvr>
                                        <p:cTn id="2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1808508"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2</a:t>
            </a:r>
            <a:r>
              <a:rPr lang="zh-CN" altLang="en-US" sz="2800" b="1" dirty="0">
                <a:gradFill>
                  <a:gsLst>
                    <a:gs pos="0">
                      <a:srgbClr val="FFFFFF"/>
                    </a:gs>
                    <a:gs pos="100000">
                      <a:srgbClr val="FFFFFF"/>
                    </a:gs>
                  </a:gsLst>
                  <a:lin ang="5400000" scaled="0"/>
                </a:gradFill>
                <a:latin typeface="楷体" pitchFamily="49" charset="-122"/>
                <a:ea typeface="楷体" pitchFamily="49" charset="-122"/>
              </a:rPr>
              <a:t>）访谈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4" name="Rectangle 7"/>
          <p:cNvSpPr/>
          <p:nvPr/>
        </p:nvSpPr>
        <p:spPr bwMode="auto">
          <a:xfrm>
            <a:off x="714348" y="1675814"/>
            <a:ext cx="642942" cy="246757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访谈法</a:t>
            </a:r>
            <a:endParaRPr lang="en-US" altLang="zh-CN" sz="2800" b="1" dirty="0">
              <a:gradFill>
                <a:gsLst>
                  <a:gs pos="0">
                    <a:srgbClr val="FFFFFF"/>
                  </a:gs>
                  <a:gs pos="100000">
                    <a:srgbClr val="FFFFFF"/>
                  </a:gs>
                </a:gsLst>
                <a:lin ang="5400000" scaled="0"/>
              </a:gradFill>
              <a:latin typeface="楷体" pitchFamily="49" charset="-122"/>
              <a:ea typeface="楷体" pitchFamily="49" charset="-122"/>
            </a:endParaRPr>
          </a:p>
          <a:p>
            <a:pPr algn="ct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5" name="Rectangle 10"/>
          <p:cNvSpPr/>
          <p:nvPr/>
        </p:nvSpPr>
        <p:spPr bwMode="auto">
          <a:xfrm>
            <a:off x="1428728" y="1682471"/>
            <a:ext cx="7286676" cy="1032155"/>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正式访谈时，系统分析员将提出一些事先准备好的具体问题。</a:t>
            </a:r>
            <a:endParaRPr lang="en-US" alt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0" name="Rectangle 10"/>
          <p:cNvSpPr/>
          <p:nvPr/>
        </p:nvSpPr>
        <p:spPr bwMode="auto">
          <a:xfrm>
            <a:off x="1428728" y="2786064"/>
            <a:ext cx="7286676" cy="135732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非正式访谈中，分析员将提出一些用户可以自由回答的开放性问题，以鼓励被访问人员说出自己的想法。</a:t>
            </a:r>
            <a:endParaRPr lang="en-US" altLang="en-US" sz="2800" b="1" dirty="0">
              <a:gradFill>
                <a:gsLst>
                  <a:gs pos="0">
                    <a:srgbClr val="FFFFFF"/>
                  </a:gs>
                  <a:gs pos="100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1" animBg="1"/>
      <p:bldP spid="35" grpId="1" animBg="1"/>
      <p:bldP spid="40"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5496" y="3028966"/>
            <a:ext cx="2337817" cy="1200150"/>
            <a:chOff x="35496" y="3602038"/>
            <a:chExt cx="2337817" cy="1600200"/>
          </a:xfrm>
        </p:grpSpPr>
        <p:pic>
          <p:nvPicPr>
            <p:cNvPr id="5018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13" y="3602038"/>
              <a:ext cx="1114425" cy="1038225"/>
            </a:xfrm>
            <a:prstGeom prst="rect">
              <a:avLst/>
            </a:prstGeom>
            <a:ln>
              <a:noFill/>
            </a:ln>
            <a:effectLst>
              <a:softEdge rad="112500"/>
            </a:effectLst>
            <a:extLst>
              <a:ext uri="{909E8E84-426E-40DD-AFC4-6F175D3DCCD1}">
                <a14:hiddenFill xmlns:a14="http://schemas.microsoft.com/office/drawing/2010/main">
                  <a:solidFill>
                    <a:srgbClr val="FFF2CC"/>
                  </a:solidFill>
                </a14:hiddenFill>
              </a:ext>
              <a:ext uri="{91240B29-F687-4F45-9708-019B960494DF}">
                <a14:hiddenLine xmlns:a14="http://schemas.microsoft.com/office/drawing/2010/main" w="3175" algn="ctr">
                  <a:solidFill>
                    <a:srgbClr val="D9D9D9"/>
                  </a:solidFill>
                  <a:miter lim="800000"/>
                  <a:headEnd/>
                  <a:tailEnd/>
                </a14:hiddenLine>
              </a:ext>
              <a:ext uri="{AF507438-7753-43E0-B8FC-AC1667EBCBE1}">
                <a14:hiddenEffects xmlns:a14="http://schemas.microsoft.com/office/drawing/2010/main">
                  <a:effectLst>
                    <a:outerShdw dist="38100" dir="5400000" algn="ctr" rotWithShape="0">
                      <a:srgbClr val="000000">
                        <a:alpha val="29999"/>
                      </a:srgbClr>
                    </a:outerShdw>
                  </a:effectLst>
                </a14:hiddenEffects>
              </a:ext>
            </a:extLst>
          </p:spPr>
        </p:pic>
        <p:sp>
          <p:nvSpPr>
            <p:cNvPr id="50182" name="Rectangle 4"/>
            <p:cNvSpPr>
              <a:spLocks noChangeArrowheads="1"/>
            </p:cNvSpPr>
            <p:nvPr/>
          </p:nvSpPr>
          <p:spPr bwMode="auto">
            <a:xfrm>
              <a:off x="35496" y="4821238"/>
              <a:ext cx="2337817"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spcBef>
                  <a:spcPct val="0"/>
                </a:spcBef>
                <a:buClrTx/>
                <a:buFontTx/>
                <a:buNone/>
              </a:pPr>
              <a:r>
                <a:rPr lang="zh-CN" altLang="en-US" sz="2400" b="1" dirty="0">
                  <a:latin typeface="楷体" pitchFamily="49" charset="-122"/>
                  <a:ea typeface="楷体" pitchFamily="49" charset="-122"/>
                </a:rPr>
                <a:t>明确访谈目的</a:t>
              </a:r>
            </a:p>
          </p:txBody>
        </p:sp>
      </p:grpSp>
      <p:sp>
        <p:nvSpPr>
          <p:cNvPr id="50183" name="AutoShape 5"/>
          <p:cNvSpPr>
            <a:spLocks noChangeArrowheads="1"/>
          </p:cNvSpPr>
          <p:nvPr/>
        </p:nvSpPr>
        <p:spPr bwMode="auto">
          <a:xfrm rot="19608146">
            <a:off x="1339851" y="2659872"/>
            <a:ext cx="685800" cy="146447"/>
          </a:xfrm>
          <a:prstGeom prst="notchedRightArrow">
            <a:avLst>
              <a:gd name="adj1" fmla="val 50000"/>
              <a:gd name="adj2" fmla="val 87805"/>
            </a:avLst>
          </a:prstGeom>
          <a:solidFill>
            <a:srgbClr val="FFF2CC"/>
          </a:solidFill>
          <a:ln w="3175" algn="ctr">
            <a:solidFill>
              <a:srgbClr val="D9D9D9"/>
            </a:solidFill>
            <a:miter lim="800000"/>
            <a:headEnd/>
            <a:tailEnd/>
          </a:ln>
          <a:effectLst>
            <a:outerShdw dist="38100" dir="5400000" algn="ctr" rotWithShape="0">
              <a:srgbClr val="000000">
                <a:alpha val="29999"/>
              </a:srgbClr>
            </a:outerShdw>
          </a:effectLst>
        </p:spPr>
        <p:txBody>
          <a:bodyPr wrap="none" lIns="144000" tIns="252000" rIns="3024000" anchor="ctr"/>
          <a:lstStyle/>
          <a:p>
            <a:endParaRPr lang="zh-CN" altLang="en-US" b="1">
              <a:latin typeface="楷体" pitchFamily="49" charset="-122"/>
              <a:ea typeface="楷体" pitchFamily="49" charset="-122"/>
            </a:endParaRPr>
          </a:p>
        </p:txBody>
      </p:sp>
      <p:grpSp>
        <p:nvGrpSpPr>
          <p:cNvPr id="3" name="组合 2"/>
          <p:cNvGrpSpPr/>
          <p:nvPr/>
        </p:nvGrpSpPr>
        <p:grpSpPr>
          <a:xfrm>
            <a:off x="1907704" y="1657365"/>
            <a:ext cx="2142009" cy="1314450"/>
            <a:chOff x="1907704" y="1773238"/>
            <a:chExt cx="2142009" cy="1752600"/>
          </a:xfrm>
        </p:grpSpPr>
        <p:pic>
          <p:nvPicPr>
            <p:cNvPr id="5018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3313" y="1773238"/>
              <a:ext cx="1266825" cy="1171575"/>
            </a:xfrm>
            <a:prstGeom prst="rect">
              <a:avLst/>
            </a:prstGeom>
            <a:ln>
              <a:noFill/>
            </a:ln>
            <a:effectLst>
              <a:softEdge rad="112500"/>
            </a:effectLst>
            <a:extLst>
              <a:ext uri="{909E8E84-426E-40DD-AFC4-6F175D3DCCD1}">
                <a14:hiddenFill xmlns:a14="http://schemas.microsoft.com/office/drawing/2010/main">
                  <a:solidFill>
                    <a:srgbClr val="FFF2CC"/>
                  </a:solidFill>
                </a14:hiddenFill>
              </a:ext>
              <a:ext uri="{91240B29-F687-4F45-9708-019B960494DF}">
                <a14:hiddenLine xmlns:a14="http://schemas.microsoft.com/office/drawing/2010/main" w="3175" algn="ctr">
                  <a:solidFill>
                    <a:srgbClr val="D9D9D9"/>
                  </a:solidFill>
                  <a:miter lim="800000"/>
                  <a:headEnd/>
                  <a:tailEnd/>
                </a14:hiddenLine>
              </a:ext>
              <a:ext uri="{AF507438-7753-43E0-B8FC-AC1667EBCBE1}">
                <a14:hiddenEffects xmlns:a14="http://schemas.microsoft.com/office/drawing/2010/main">
                  <a:effectLst>
                    <a:outerShdw dist="38100" dir="5400000" algn="ctr" rotWithShape="0">
                      <a:srgbClr val="000000">
                        <a:alpha val="29999"/>
                      </a:srgbClr>
                    </a:outerShdw>
                  </a:effectLst>
                </a14:hiddenEffects>
              </a:ext>
            </a:extLst>
          </p:spPr>
        </p:pic>
        <p:sp>
          <p:nvSpPr>
            <p:cNvPr id="50185" name="Rectangle 7"/>
            <p:cNvSpPr>
              <a:spLocks noChangeArrowheads="1"/>
            </p:cNvSpPr>
            <p:nvPr/>
          </p:nvSpPr>
          <p:spPr bwMode="auto">
            <a:xfrm>
              <a:off x="1907704" y="3144838"/>
              <a:ext cx="2142009"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spcBef>
                  <a:spcPct val="0"/>
                </a:spcBef>
                <a:buClrTx/>
                <a:buFontTx/>
                <a:buNone/>
              </a:pPr>
              <a:r>
                <a:rPr lang="zh-CN" altLang="en-US" sz="2400" b="1" dirty="0">
                  <a:latin typeface="楷体" pitchFamily="49" charset="-122"/>
                  <a:ea typeface="楷体" pitchFamily="49" charset="-122"/>
                </a:rPr>
                <a:t>确定访谈对象</a:t>
              </a:r>
            </a:p>
          </p:txBody>
        </p:sp>
      </p:grpSp>
      <p:sp>
        <p:nvSpPr>
          <p:cNvPr id="50186" name="AutoShape 8"/>
          <p:cNvSpPr>
            <a:spLocks noChangeArrowheads="1"/>
          </p:cNvSpPr>
          <p:nvPr/>
        </p:nvSpPr>
        <p:spPr bwMode="auto">
          <a:xfrm>
            <a:off x="3744913" y="2057416"/>
            <a:ext cx="533400" cy="171450"/>
          </a:xfrm>
          <a:prstGeom prst="notchedRightArrow">
            <a:avLst>
              <a:gd name="adj1" fmla="val 50000"/>
              <a:gd name="adj2" fmla="val 58333"/>
            </a:avLst>
          </a:prstGeom>
          <a:solidFill>
            <a:srgbClr val="FFF2CC"/>
          </a:solidFill>
          <a:ln w="3175" algn="ctr">
            <a:solidFill>
              <a:srgbClr val="D9D9D9"/>
            </a:solidFill>
            <a:miter lim="800000"/>
            <a:headEnd/>
            <a:tailEnd/>
          </a:ln>
          <a:effectLst>
            <a:outerShdw dist="38100" dir="5400000" algn="ctr" rotWithShape="0">
              <a:srgbClr val="000000">
                <a:alpha val="29999"/>
              </a:srgbClr>
            </a:outerShdw>
          </a:effectLst>
        </p:spPr>
        <p:txBody>
          <a:bodyPr wrap="none" lIns="144000" tIns="252000" rIns="3024000" anchor="ctr"/>
          <a:lstStyle/>
          <a:p>
            <a:endParaRPr lang="zh-CN" altLang="en-US" b="1">
              <a:latin typeface="楷体" pitchFamily="49" charset="-122"/>
              <a:ea typeface="楷体" pitchFamily="49" charset="-122"/>
            </a:endParaRPr>
          </a:p>
        </p:txBody>
      </p:sp>
      <p:grpSp>
        <p:nvGrpSpPr>
          <p:cNvPr id="4" name="组合 3"/>
          <p:cNvGrpSpPr/>
          <p:nvPr/>
        </p:nvGrpSpPr>
        <p:grpSpPr>
          <a:xfrm>
            <a:off x="4125912" y="1657366"/>
            <a:ext cx="2894359" cy="1200150"/>
            <a:chOff x="4125912" y="1773238"/>
            <a:chExt cx="2894359" cy="1600200"/>
          </a:xfrm>
        </p:grpSpPr>
        <p:pic>
          <p:nvPicPr>
            <p:cNvPr id="50187"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6913" y="1773238"/>
              <a:ext cx="1390650" cy="1057275"/>
            </a:xfrm>
            <a:prstGeom prst="rect">
              <a:avLst/>
            </a:prstGeom>
            <a:ln>
              <a:noFill/>
            </a:ln>
            <a:effectLst>
              <a:softEdge rad="112500"/>
            </a:effectLst>
            <a:extLst>
              <a:ext uri="{909E8E84-426E-40DD-AFC4-6F175D3DCCD1}">
                <a14:hiddenFill xmlns:a14="http://schemas.microsoft.com/office/drawing/2010/main">
                  <a:solidFill>
                    <a:srgbClr val="FFF2CC"/>
                  </a:solidFill>
                </a14:hiddenFill>
              </a:ext>
              <a:ext uri="{91240B29-F687-4F45-9708-019B960494DF}">
                <a14:hiddenLine xmlns:a14="http://schemas.microsoft.com/office/drawing/2010/main" w="3175" algn="ctr">
                  <a:solidFill>
                    <a:srgbClr val="D9D9D9"/>
                  </a:solidFill>
                  <a:miter lim="800000"/>
                  <a:headEnd/>
                  <a:tailEnd/>
                </a14:hiddenLine>
              </a:ext>
              <a:ext uri="{AF507438-7753-43E0-B8FC-AC1667EBCBE1}">
                <a14:hiddenEffects xmlns:a14="http://schemas.microsoft.com/office/drawing/2010/main">
                  <a:effectLst>
                    <a:outerShdw dist="38100" dir="5400000" algn="ctr" rotWithShape="0">
                      <a:srgbClr val="000000">
                        <a:alpha val="29999"/>
                      </a:srgbClr>
                    </a:outerShdw>
                  </a:effectLst>
                </a14:hiddenEffects>
              </a:ext>
            </a:extLst>
          </p:spPr>
        </p:pic>
        <p:sp>
          <p:nvSpPr>
            <p:cNvPr id="50188" name="Rectangle 10"/>
            <p:cNvSpPr>
              <a:spLocks noChangeArrowheads="1"/>
            </p:cNvSpPr>
            <p:nvPr/>
          </p:nvSpPr>
          <p:spPr bwMode="auto">
            <a:xfrm>
              <a:off x="4125912" y="2875517"/>
              <a:ext cx="2894359" cy="497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spcBef>
                  <a:spcPct val="0"/>
                </a:spcBef>
                <a:buClrTx/>
                <a:buFontTx/>
                <a:buNone/>
              </a:pPr>
              <a:r>
                <a:rPr lang="zh-CN" altLang="en-US" sz="2400" b="1" dirty="0">
                  <a:latin typeface="楷体" pitchFamily="49" charset="-122"/>
                  <a:ea typeface="楷体" pitchFamily="49" charset="-122"/>
                </a:rPr>
                <a:t>划分访谈问题维度</a:t>
              </a:r>
            </a:p>
          </p:txBody>
        </p:sp>
      </p:grpSp>
      <p:sp>
        <p:nvSpPr>
          <p:cNvPr id="50189" name="AutoShape 11"/>
          <p:cNvSpPr>
            <a:spLocks noChangeArrowheads="1"/>
          </p:cNvSpPr>
          <p:nvPr/>
        </p:nvSpPr>
        <p:spPr bwMode="auto">
          <a:xfrm rot="5400000">
            <a:off x="5183188" y="3057541"/>
            <a:ext cx="400050" cy="228600"/>
          </a:xfrm>
          <a:prstGeom prst="notchedRightArrow">
            <a:avLst>
              <a:gd name="adj1" fmla="val 50000"/>
              <a:gd name="adj2" fmla="val 58333"/>
            </a:avLst>
          </a:prstGeom>
          <a:solidFill>
            <a:srgbClr val="FFF2CC"/>
          </a:solidFill>
          <a:ln w="3175" algn="ctr">
            <a:solidFill>
              <a:srgbClr val="D9D9D9"/>
            </a:solidFill>
            <a:miter lim="800000"/>
            <a:headEnd/>
            <a:tailEnd/>
          </a:ln>
          <a:effectLst>
            <a:outerShdw dist="38100" dir="5400000" algn="ctr" rotWithShape="0">
              <a:srgbClr val="000000">
                <a:alpha val="29999"/>
              </a:srgbClr>
            </a:outerShdw>
          </a:effectLst>
        </p:spPr>
        <p:txBody>
          <a:bodyPr wrap="none" lIns="144000" tIns="252000" rIns="3024000" anchor="ctr"/>
          <a:lstStyle/>
          <a:p>
            <a:endParaRPr lang="zh-CN" altLang="en-US" b="1">
              <a:latin typeface="楷体" pitchFamily="49" charset="-122"/>
              <a:ea typeface="楷体" pitchFamily="49" charset="-122"/>
            </a:endParaRPr>
          </a:p>
        </p:txBody>
      </p:sp>
      <p:grpSp>
        <p:nvGrpSpPr>
          <p:cNvPr id="5" name="组合 4"/>
          <p:cNvGrpSpPr/>
          <p:nvPr/>
        </p:nvGrpSpPr>
        <p:grpSpPr>
          <a:xfrm>
            <a:off x="3563888" y="3429016"/>
            <a:ext cx="2771825" cy="1428750"/>
            <a:chOff x="3563888" y="4135438"/>
            <a:chExt cx="2771825" cy="1905000"/>
          </a:xfrm>
        </p:grpSpPr>
        <p:pic>
          <p:nvPicPr>
            <p:cNvPr id="50190" name="Picture 1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54513" y="4135438"/>
              <a:ext cx="1647825" cy="1457325"/>
            </a:xfrm>
            <a:prstGeom prst="rect">
              <a:avLst/>
            </a:prstGeom>
            <a:ln>
              <a:noFill/>
            </a:ln>
            <a:effectLst>
              <a:softEdge rad="112500"/>
            </a:effectLst>
            <a:extLst>
              <a:ext uri="{909E8E84-426E-40DD-AFC4-6F175D3DCCD1}">
                <a14:hiddenFill xmlns:a14="http://schemas.microsoft.com/office/drawing/2010/main">
                  <a:solidFill>
                    <a:srgbClr val="FFF2CC"/>
                  </a:solidFill>
                </a14:hiddenFill>
              </a:ext>
              <a:ext uri="{91240B29-F687-4F45-9708-019B960494DF}">
                <a14:hiddenLine xmlns:a14="http://schemas.microsoft.com/office/drawing/2010/main" w="3175" algn="ctr">
                  <a:solidFill>
                    <a:srgbClr val="D9D9D9"/>
                  </a:solidFill>
                  <a:miter lim="800000"/>
                  <a:headEnd/>
                  <a:tailEnd/>
                </a14:hiddenLine>
              </a:ext>
              <a:ext uri="{AF507438-7753-43E0-B8FC-AC1667EBCBE1}">
                <a14:hiddenEffects xmlns:a14="http://schemas.microsoft.com/office/drawing/2010/main">
                  <a:effectLst>
                    <a:outerShdw dist="38100" dir="5400000" algn="ctr" rotWithShape="0">
                      <a:srgbClr val="000000">
                        <a:alpha val="29999"/>
                      </a:srgbClr>
                    </a:outerShdw>
                  </a:effectLst>
                </a14:hiddenEffects>
              </a:ext>
            </a:extLst>
          </p:spPr>
        </p:pic>
        <p:sp>
          <p:nvSpPr>
            <p:cNvPr id="50191" name="Rectangle 13"/>
            <p:cNvSpPr>
              <a:spLocks noChangeArrowheads="1"/>
            </p:cNvSpPr>
            <p:nvPr/>
          </p:nvSpPr>
          <p:spPr bwMode="auto">
            <a:xfrm>
              <a:off x="3563888" y="5659438"/>
              <a:ext cx="2771825"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a:spcBef>
                  <a:spcPct val="0"/>
                </a:spcBef>
                <a:buClrTx/>
                <a:buFontTx/>
                <a:buNone/>
              </a:pPr>
              <a:r>
                <a:rPr lang="zh-CN" altLang="en-US" sz="2400" b="1" dirty="0">
                  <a:latin typeface="楷体" pitchFamily="49" charset="-122"/>
                  <a:ea typeface="楷体" pitchFamily="49" charset="-122"/>
                </a:rPr>
                <a:t>头脑风暴汇总问题</a:t>
              </a:r>
            </a:p>
          </p:txBody>
        </p:sp>
      </p:grpSp>
      <p:sp>
        <p:nvSpPr>
          <p:cNvPr id="50193" name="AutoShape 15"/>
          <p:cNvSpPr>
            <a:spLocks noChangeArrowheads="1"/>
          </p:cNvSpPr>
          <p:nvPr/>
        </p:nvSpPr>
        <p:spPr bwMode="auto">
          <a:xfrm>
            <a:off x="6183313" y="3886216"/>
            <a:ext cx="533400" cy="171450"/>
          </a:xfrm>
          <a:prstGeom prst="notchedRightArrow">
            <a:avLst>
              <a:gd name="adj1" fmla="val 50000"/>
              <a:gd name="adj2" fmla="val 58333"/>
            </a:avLst>
          </a:prstGeom>
          <a:solidFill>
            <a:srgbClr val="FFF2CC"/>
          </a:solidFill>
          <a:ln w="3175" algn="ctr">
            <a:solidFill>
              <a:srgbClr val="D9D9D9"/>
            </a:solidFill>
            <a:miter lim="800000"/>
            <a:headEnd/>
            <a:tailEnd/>
          </a:ln>
          <a:effectLst>
            <a:outerShdw dist="38100" dir="5400000" algn="ctr" rotWithShape="0">
              <a:srgbClr val="000000">
                <a:alpha val="29999"/>
              </a:srgbClr>
            </a:outerShdw>
          </a:effectLst>
        </p:spPr>
        <p:txBody>
          <a:bodyPr wrap="none" lIns="144000" tIns="252000" rIns="3024000" anchor="ctr"/>
          <a:lstStyle/>
          <a:p>
            <a:endParaRPr lang="zh-CN" altLang="en-US" b="1">
              <a:latin typeface="楷体" pitchFamily="49" charset="-122"/>
              <a:ea typeface="楷体" pitchFamily="49" charset="-122"/>
            </a:endParaRPr>
          </a:p>
        </p:txBody>
      </p:sp>
      <p:grpSp>
        <p:nvGrpSpPr>
          <p:cNvPr id="6" name="组合 5"/>
          <p:cNvGrpSpPr/>
          <p:nvPr/>
        </p:nvGrpSpPr>
        <p:grpSpPr>
          <a:xfrm>
            <a:off x="6792913" y="3101579"/>
            <a:ext cx="1981200" cy="1314450"/>
            <a:chOff x="6792913" y="4135438"/>
            <a:chExt cx="1981200" cy="1752600"/>
          </a:xfrm>
        </p:grpSpPr>
        <p:pic>
          <p:nvPicPr>
            <p:cNvPr id="50192"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92913" y="4135438"/>
              <a:ext cx="1524000" cy="1181100"/>
            </a:xfrm>
            <a:prstGeom prst="rect">
              <a:avLst/>
            </a:prstGeom>
            <a:ln>
              <a:noFill/>
            </a:ln>
            <a:effectLst>
              <a:softEdge rad="112500"/>
            </a:effectLst>
            <a:extLst>
              <a:ext uri="{909E8E84-426E-40DD-AFC4-6F175D3DCCD1}">
                <a14:hiddenFill xmlns:a14="http://schemas.microsoft.com/office/drawing/2010/main">
                  <a:solidFill>
                    <a:srgbClr val="FFF2CC"/>
                  </a:solidFill>
                </a14:hiddenFill>
              </a:ext>
              <a:ext uri="{91240B29-F687-4F45-9708-019B960494DF}">
                <a14:hiddenLine xmlns:a14="http://schemas.microsoft.com/office/drawing/2010/main" w="3175" algn="ctr">
                  <a:solidFill>
                    <a:srgbClr val="D9D9D9"/>
                  </a:solidFill>
                  <a:miter lim="800000"/>
                  <a:headEnd/>
                  <a:tailEnd/>
                </a14:hiddenLine>
              </a:ext>
              <a:ext uri="{AF507438-7753-43E0-B8FC-AC1667EBCBE1}">
                <a14:hiddenEffects xmlns:a14="http://schemas.microsoft.com/office/drawing/2010/main">
                  <a:effectLst>
                    <a:outerShdw dist="38100" dir="5400000" algn="ctr" rotWithShape="0">
                      <a:srgbClr val="000000">
                        <a:alpha val="29999"/>
                      </a:srgbClr>
                    </a:outerShdw>
                  </a:effectLst>
                </a14:hiddenEffects>
              </a:ext>
            </a:extLst>
          </p:spPr>
        </p:pic>
        <p:sp>
          <p:nvSpPr>
            <p:cNvPr id="50194" name="Rectangle 16"/>
            <p:cNvSpPr>
              <a:spLocks noChangeArrowheads="1"/>
            </p:cNvSpPr>
            <p:nvPr/>
          </p:nvSpPr>
          <p:spPr bwMode="auto">
            <a:xfrm>
              <a:off x="7020271" y="5507038"/>
              <a:ext cx="1753842" cy="38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spcBef>
                  <a:spcPct val="0"/>
                </a:spcBef>
                <a:buClrTx/>
                <a:buFontTx/>
                <a:buNone/>
              </a:pPr>
              <a:r>
                <a:rPr lang="zh-CN" altLang="en-US" sz="2400" b="1" dirty="0">
                  <a:latin typeface="楷体" pitchFamily="49" charset="-122"/>
                  <a:ea typeface="楷体" pitchFamily="49" charset="-122"/>
                </a:rPr>
                <a:t>小组讨论所有问题</a:t>
              </a:r>
            </a:p>
          </p:txBody>
        </p:sp>
      </p:grpSp>
      <p:sp>
        <p:nvSpPr>
          <p:cNvPr id="19" name="标题 1"/>
          <p:cNvSpPr txBox="1">
            <a:spLocks/>
          </p:cNvSpPr>
          <p:nvPr/>
        </p:nvSpPr>
        <p:spPr>
          <a:xfrm>
            <a:off x="2857488" y="857238"/>
            <a:ext cx="3214710" cy="428628"/>
          </a:xfrm>
          <a:prstGeom prst="rect">
            <a:avLst/>
          </a:prstGeom>
        </p:spPr>
        <p:txBody>
          <a:bodyPr/>
          <a:lstStyle>
            <a:lvl1pPr algn="r" rtl="0" eaLnBrk="0" fontAlgn="base" hangingPunct="0">
              <a:spcBef>
                <a:spcPct val="0"/>
              </a:spcBef>
              <a:spcAft>
                <a:spcPct val="0"/>
              </a:spcAft>
              <a:defRPr sz="3200" b="1">
                <a:solidFill>
                  <a:schemeClr val="tx2"/>
                </a:solidFill>
                <a:latin typeface="+mj-lt"/>
                <a:ea typeface="+mj-ea"/>
                <a:cs typeface="+mj-cs"/>
              </a:defRPr>
            </a:lvl1pPr>
            <a:lvl2pPr algn="r" rtl="0" eaLnBrk="0" fontAlgn="base" hangingPunct="0">
              <a:spcBef>
                <a:spcPct val="0"/>
              </a:spcBef>
              <a:spcAft>
                <a:spcPct val="0"/>
              </a:spcAft>
              <a:defRPr sz="3200" b="1">
                <a:solidFill>
                  <a:schemeClr val="tx2"/>
                </a:solidFill>
                <a:latin typeface="Arial" charset="0"/>
              </a:defRPr>
            </a:lvl2pPr>
            <a:lvl3pPr algn="r" rtl="0" eaLnBrk="0" fontAlgn="base" hangingPunct="0">
              <a:spcBef>
                <a:spcPct val="0"/>
              </a:spcBef>
              <a:spcAft>
                <a:spcPct val="0"/>
              </a:spcAft>
              <a:defRPr sz="3200" b="1">
                <a:solidFill>
                  <a:schemeClr val="tx2"/>
                </a:solidFill>
                <a:latin typeface="Arial" charset="0"/>
              </a:defRPr>
            </a:lvl3pPr>
            <a:lvl4pPr algn="r" rtl="0" eaLnBrk="0" fontAlgn="base" hangingPunct="0">
              <a:spcBef>
                <a:spcPct val="0"/>
              </a:spcBef>
              <a:spcAft>
                <a:spcPct val="0"/>
              </a:spcAft>
              <a:defRPr sz="3200" b="1">
                <a:solidFill>
                  <a:schemeClr val="tx2"/>
                </a:solidFill>
                <a:latin typeface="Arial" charset="0"/>
              </a:defRPr>
            </a:lvl4pPr>
            <a:lvl5pPr algn="r" rtl="0" eaLnBrk="0" fontAlgn="base" hangingPunct="0">
              <a:spcBef>
                <a:spcPct val="0"/>
              </a:spcBef>
              <a:spcAft>
                <a:spcPct val="0"/>
              </a:spcAft>
              <a:defRPr sz="3200" b="1">
                <a:solidFill>
                  <a:schemeClr val="tx2"/>
                </a:solidFill>
                <a:latin typeface="Arial" charset="0"/>
              </a:defRPr>
            </a:lvl5pPr>
            <a:lvl6pPr marL="457200" algn="r" rtl="0" eaLnBrk="1" fontAlgn="base" hangingPunct="1">
              <a:spcBef>
                <a:spcPct val="0"/>
              </a:spcBef>
              <a:spcAft>
                <a:spcPct val="0"/>
              </a:spcAft>
              <a:defRPr sz="3200" b="1">
                <a:solidFill>
                  <a:schemeClr val="tx2"/>
                </a:solidFill>
                <a:latin typeface="Arial" charset="0"/>
              </a:defRPr>
            </a:lvl6pPr>
            <a:lvl7pPr marL="914400" algn="r" rtl="0" eaLnBrk="1" fontAlgn="base" hangingPunct="1">
              <a:spcBef>
                <a:spcPct val="0"/>
              </a:spcBef>
              <a:spcAft>
                <a:spcPct val="0"/>
              </a:spcAft>
              <a:defRPr sz="3200" b="1">
                <a:solidFill>
                  <a:schemeClr val="tx2"/>
                </a:solidFill>
                <a:latin typeface="Arial" charset="0"/>
              </a:defRPr>
            </a:lvl7pPr>
            <a:lvl8pPr marL="1371600" algn="r" rtl="0" eaLnBrk="1" fontAlgn="base" hangingPunct="1">
              <a:spcBef>
                <a:spcPct val="0"/>
              </a:spcBef>
              <a:spcAft>
                <a:spcPct val="0"/>
              </a:spcAft>
              <a:defRPr sz="3200" b="1">
                <a:solidFill>
                  <a:schemeClr val="tx2"/>
                </a:solidFill>
                <a:latin typeface="Arial" charset="0"/>
              </a:defRPr>
            </a:lvl8pPr>
            <a:lvl9pPr marL="1828800" algn="r" rtl="0" eaLnBrk="1" fontAlgn="base" hangingPunct="1">
              <a:spcBef>
                <a:spcPct val="0"/>
              </a:spcBef>
              <a:spcAft>
                <a:spcPct val="0"/>
              </a:spcAft>
              <a:defRPr sz="3200" b="1">
                <a:solidFill>
                  <a:schemeClr val="tx2"/>
                </a:solidFill>
                <a:latin typeface="Arial" charset="0"/>
              </a:defRPr>
            </a:lvl9pPr>
          </a:lstStyle>
          <a:p>
            <a:pPr algn="l"/>
            <a:r>
              <a:rPr lang="zh-CN" altLang="en-US" sz="2800" dirty="0">
                <a:gradFill>
                  <a:gsLst>
                    <a:gs pos="0">
                      <a:srgbClr val="FFFFFF"/>
                    </a:gs>
                    <a:gs pos="100000">
                      <a:srgbClr val="FFFFFF"/>
                    </a:gs>
                  </a:gsLst>
                  <a:lin ang="5400000" scaled="0"/>
                </a:gradFill>
                <a:latin typeface="楷体" pitchFamily="49" charset="-122"/>
                <a:ea typeface="楷体" pitchFamily="49" charset="-122"/>
                <a:cs typeface="+mn-cs"/>
              </a:rPr>
              <a:t>访谈提纲设计</a:t>
            </a:r>
          </a:p>
        </p:txBody>
      </p:sp>
      <p:sp>
        <p:nvSpPr>
          <p:cNvPr id="22" name="Title 1"/>
          <p:cNvSpPr txBox="1">
            <a:spLocks/>
          </p:cNvSpPr>
          <p:nvPr/>
        </p:nvSpPr>
        <p:spPr>
          <a:xfrm>
            <a:off x="389436" y="171460"/>
            <a:ext cx="8363938"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3.2 </a:t>
            </a:r>
            <a:r>
              <a:rPr kumimoji="0" lang="zh-CN" altLang="en-US" sz="33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与用户沟通获取需求的方法</a:t>
            </a:r>
            <a:endParaRPr kumimoji="0" lang="en-US"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sp>
        <p:nvSpPr>
          <p:cNvPr id="23" name="矩形 22"/>
          <p:cNvSpPr/>
          <p:nvPr/>
        </p:nvSpPr>
        <p:spPr>
          <a:xfrm>
            <a:off x="357158" y="785800"/>
            <a:ext cx="1808508"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2</a:t>
            </a:r>
            <a:r>
              <a:rPr lang="zh-CN" altLang="en-US" sz="2800" b="1" dirty="0">
                <a:gradFill>
                  <a:gsLst>
                    <a:gs pos="0">
                      <a:srgbClr val="FFFFFF"/>
                    </a:gs>
                    <a:gs pos="100000">
                      <a:srgbClr val="FFFFFF"/>
                    </a:gs>
                  </a:gsLst>
                  <a:lin ang="5400000" scaled="0"/>
                </a:gradFill>
                <a:latin typeface="楷体" pitchFamily="49" charset="-122"/>
                <a:ea typeface="楷体" pitchFamily="49" charset="-122"/>
              </a:rPr>
              <a:t>）访谈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1889550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0183"/>
                                        </p:tgtEl>
                                        <p:attrNameLst>
                                          <p:attrName>style.visibility</p:attrName>
                                        </p:attrNameLst>
                                      </p:cBhvr>
                                      <p:to>
                                        <p:strVal val="visible"/>
                                      </p:to>
                                    </p:set>
                                    <p:animEffect transition="in" filter="wipe(left)">
                                      <p:cBhvr>
                                        <p:cTn id="17" dur="500"/>
                                        <p:tgtEl>
                                          <p:spTgt spid="5018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0186"/>
                                        </p:tgtEl>
                                        <p:attrNameLst>
                                          <p:attrName>style.visibility</p:attrName>
                                        </p:attrNameLst>
                                      </p:cBhvr>
                                      <p:to>
                                        <p:strVal val="visible"/>
                                      </p:to>
                                    </p:set>
                                    <p:animEffect transition="in" filter="wipe(left)">
                                      <p:cBhvr>
                                        <p:cTn id="27" dur="500"/>
                                        <p:tgtEl>
                                          <p:spTgt spid="501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0189"/>
                                        </p:tgtEl>
                                        <p:attrNameLst>
                                          <p:attrName>style.visibility</p:attrName>
                                        </p:attrNameLst>
                                      </p:cBhvr>
                                      <p:to>
                                        <p:strVal val="visible"/>
                                      </p:to>
                                    </p:set>
                                    <p:animEffect transition="in" filter="wipe(up)">
                                      <p:cBhvr>
                                        <p:cTn id="37" dur="500"/>
                                        <p:tgtEl>
                                          <p:spTgt spid="50189"/>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wipe(up)">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grpId="0" nodeType="clickEffect">
                                  <p:stCondLst>
                                    <p:cond delay="0"/>
                                  </p:stCondLst>
                                  <p:childTnLst>
                                    <p:set>
                                      <p:cBhvr>
                                        <p:cTn id="46" dur="1" fill="hold">
                                          <p:stCondLst>
                                            <p:cond delay="0"/>
                                          </p:stCondLst>
                                        </p:cTn>
                                        <p:tgtEl>
                                          <p:spTgt spid="50193"/>
                                        </p:tgtEl>
                                        <p:attrNameLst>
                                          <p:attrName>style.visibility</p:attrName>
                                        </p:attrNameLst>
                                      </p:cBhvr>
                                      <p:to>
                                        <p:strVal val="visible"/>
                                      </p:to>
                                    </p:set>
                                    <p:animEffect transition="in" filter="wipe(left)">
                                      <p:cBhvr>
                                        <p:cTn id="47" dur="500"/>
                                        <p:tgtEl>
                                          <p:spTgt spid="50193"/>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wipe(left)">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83" grpId="0" animBg="1"/>
      <p:bldP spid="50186" grpId="0" animBg="1"/>
      <p:bldP spid="50189" grpId="0" animBg="1"/>
      <p:bldP spid="50193" grpId="0" animBg="1"/>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p:cNvSpPr txBox="1">
            <a:spLocks/>
          </p:cNvSpPr>
          <p:nvPr/>
        </p:nvSpPr>
        <p:spPr>
          <a:xfrm>
            <a:off x="389436" y="171460"/>
            <a:ext cx="8363938"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3.2 </a:t>
            </a:r>
            <a:r>
              <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与用户沟通获取需求的方法</a:t>
            </a:r>
            <a:endParaRPr kumimoji="0" lang="en-US"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sp>
        <p:nvSpPr>
          <p:cNvPr id="22" name="矩形 21"/>
          <p:cNvSpPr/>
          <p:nvPr/>
        </p:nvSpPr>
        <p:spPr>
          <a:xfrm>
            <a:off x="357158" y="785800"/>
            <a:ext cx="1808508"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2</a:t>
            </a:r>
            <a:r>
              <a:rPr lang="zh-CN" altLang="en-US" sz="2800" b="1" dirty="0">
                <a:gradFill>
                  <a:gsLst>
                    <a:gs pos="0">
                      <a:srgbClr val="FFFFFF"/>
                    </a:gs>
                    <a:gs pos="100000">
                      <a:srgbClr val="FFFFFF"/>
                    </a:gs>
                  </a:gsLst>
                  <a:lin ang="5400000" scaled="0"/>
                </a:gradFill>
                <a:latin typeface="楷体" pitchFamily="49" charset="-122"/>
                <a:ea typeface="楷体" pitchFamily="49" charset="-122"/>
              </a:rPr>
              <a:t>）访谈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24" name="Group 4"/>
          <p:cNvGrpSpPr/>
          <p:nvPr/>
        </p:nvGrpSpPr>
        <p:grpSpPr>
          <a:xfrm>
            <a:off x="428596" y="1344662"/>
            <a:ext cx="1792238" cy="1227088"/>
            <a:chOff x="708848" y="1820882"/>
            <a:chExt cx="3429000" cy="2791497"/>
          </a:xfrm>
          <a:solidFill>
            <a:srgbClr val="0070C0"/>
          </a:solidFill>
        </p:grpSpPr>
        <p:sp>
          <p:nvSpPr>
            <p:cNvPr id="2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6" name="Content Placeholder 4"/>
            <p:cNvSpPr txBox="1">
              <a:spLocks/>
            </p:cNvSpPr>
            <p:nvPr/>
          </p:nvSpPr>
          <p:spPr>
            <a:xfrm>
              <a:off x="971135" y="2968979"/>
              <a:ext cx="2895601" cy="107447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情景分析技术</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7" name="Group 13"/>
          <p:cNvGrpSpPr/>
          <p:nvPr/>
        </p:nvGrpSpPr>
        <p:grpSpPr>
          <a:xfrm>
            <a:off x="2435559" y="1344662"/>
            <a:ext cx="5221264" cy="1227088"/>
            <a:chOff x="3503612" y="425134"/>
            <a:chExt cx="3162300" cy="2546666"/>
          </a:xfrm>
          <a:solidFill>
            <a:schemeClr val="accent1">
              <a:lumMod val="40000"/>
              <a:lumOff val="60000"/>
            </a:schemeClr>
          </a:solidFill>
        </p:grpSpPr>
        <p:sp>
          <p:nvSpPr>
            <p:cNvPr id="28"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chemeClr val="bg1"/>
                </a:solidFill>
                <a:latin typeface="楷体" pitchFamily="49" charset="-122"/>
                <a:ea typeface="楷体" pitchFamily="49" charset="-122"/>
                <a:cs typeface="Segoe UI" pitchFamily="34" charset="0"/>
              </a:endParaRPr>
            </a:p>
          </p:txBody>
        </p:sp>
        <p:sp>
          <p:nvSpPr>
            <p:cNvPr id="29" name="Content Placeholder 4"/>
            <p:cNvSpPr txBox="1">
              <a:spLocks/>
            </p:cNvSpPr>
            <p:nvPr/>
          </p:nvSpPr>
          <p:spPr>
            <a:xfrm>
              <a:off x="3550689" y="1086715"/>
              <a:ext cx="3115223" cy="137970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bg1"/>
                  </a:solidFill>
                  <a:latin typeface="楷体" pitchFamily="49" charset="-122"/>
                  <a:ea typeface="楷体" pitchFamily="49" charset="-122"/>
                </a:rPr>
                <a:t>对用户将来使用目标系统解决某个具体问题的方法和结果进行分析</a:t>
              </a:r>
              <a:endParaRPr lang="en-US" altLang="en-US" sz="2400" b="1" dirty="0">
                <a:solidFill>
                  <a:schemeClr val="bg1"/>
                </a:solidFill>
                <a:latin typeface="楷体" pitchFamily="49" charset="-122"/>
                <a:ea typeface="楷体" pitchFamily="49" charset="-122"/>
              </a:endParaRPr>
            </a:p>
          </p:txBody>
        </p:sp>
      </p:grpSp>
      <p:sp>
        <p:nvSpPr>
          <p:cNvPr id="34" name="Rectangle 5"/>
          <p:cNvSpPr/>
          <p:nvPr/>
        </p:nvSpPr>
        <p:spPr bwMode="auto">
          <a:xfrm>
            <a:off x="442028" y="2643188"/>
            <a:ext cx="8143932" cy="1571636"/>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442028" y="2643188"/>
            <a:ext cx="8072494" cy="1551194"/>
          </a:xfrm>
          <a:prstGeom prst="rect">
            <a:avLst/>
          </a:prstGeom>
          <a:solidFill>
            <a:schemeClr val="accent1">
              <a:lumMod val="40000"/>
              <a:lumOff val="60000"/>
            </a:schemeClr>
          </a:solid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buNone/>
            </a:pPr>
            <a:r>
              <a:rPr lang="zh-CN" altLang="en-US" sz="2400" b="1" dirty="0">
                <a:solidFill>
                  <a:schemeClr val="bg1"/>
                </a:solidFill>
                <a:latin typeface="楷体" pitchFamily="49" charset="-122"/>
                <a:ea typeface="楷体" pitchFamily="49" charset="-122"/>
              </a:rPr>
              <a:t>制定减肥计划的软件：</a:t>
            </a:r>
            <a:endParaRPr lang="en-US" altLang="zh-CN" sz="2400" b="1" dirty="0">
              <a:solidFill>
                <a:schemeClr val="bg1"/>
              </a:solidFill>
              <a:latin typeface="楷体" pitchFamily="49" charset="-122"/>
              <a:ea typeface="楷体" pitchFamily="49" charset="-122"/>
            </a:endParaRPr>
          </a:p>
          <a:p>
            <a:pPr marL="0" indent="0">
              <a:buNone/>
            </a:pPr>
            <a:r>
              <a:rPr lang="zh-CN" altLang="en-US" sz="2400" b="1" dirty="0">
                <a:solidFill>
                  <a:schemeClr val="bg1"/>
                </a:solidFill>
                <a:latin typeface="楷体" pitchFamily="49" charset="-122"/>
                <a:ea typeface="楷体" pitchFamily="49" charset="-122"/>
              </a:rPr>
              <a:t>情景：肥胖症患者的年龄、性别、身高、体重、腰围等数据</a:t>
            </a:r>
            <a:endParaRPr lang="en-US" altLang="zh-CN" sz="2400" b="1" dirty="0">
              <a:solidFill>
                <a:schemeClr val="bg1"/>
              </a:solidFill>
              <a:latin typeface="楷体" pitchFamily="49" charset="-122"/>
              <a:ea typeface="楷体" pitchFamily="49" charset="-122"/>
            </a:endParaRPr>
          </a:p>
          <a:p>
            <a:pPr marL="0" indent="0">
              <a:buNone/>
            </a:pPr>
            <a:r>
              <a:rPr lang="zh-CN" altLang="en-US" sz="2400" b="1" dirty="0">
                <a:solidFill>
                  <a:schemeClr val="bg1"/>
                </a:solidFill>
                <a:latin typeface="楷体" pitchFamily="49" charset="-122"/>
                <a:ea typeface="楷体" pitchFamily="49" charset="-122"/>
              </a:rPr>
              <a:t>系统处理：给出患者菜单</a:t>
            </a:r>
            <a:endParaRPr lang="en-US" altLang="zh-CN" sz="2400" b="1" dirty="0">
              <a:solidFill>
                <a:schemeClr val="bg1"/>
              </a:solidFill>
              <a:latin typeface="楷体" pitchFamily="49" charset="-122"/>
              <a:ea typeface="楷体" pitchFamily="49" charset="-122"/>
            </a:endParaRPr>
          </a:p>
          <a:p>
            <a:pPr marL="0" indent="0">
              <a:buNone/>
            </a:pPr>
            <a:r>
              <a:rPr lang="zh-CN" altLang="en-US" sz="2400" b="1" dirty="0">
                <a:solidFill>
                  <a:schemeClr val="bg1"/>
                </a:solidFill>
                <a:latin typeface="楷体" pitchFamily="49" charset="-122"/>
                <a:ea typeface="楷体" pitchFamily="49" charset="-122"/>
              </a:rPr>
              <a:t>对方客户：特殊需求的患者不适用该菜单</a:t>
            </a:r>
            <a:endParaRPr lang="en-US" sz="2400" b="1" dirty="0">
              <a:solidFill>
                <a:schemeClr val="bg1"/>
              </a:solidFill>
              <a:latin typeface="楷体" pitchFamily="49" charset="-122"/>
              <a:ea typeface="楷体" pitchFamily="49" charset="-122"/>
            </a:endParaRPr>
          </a:p>
        </p:txBody>
      </p:sp>
      <p:grpSp>
        <p:nvGrpSpPr>
          <p:cNvPr id="39" name="Group 4"/>
          <p:cNvGrpSpPr/>
          <p:nvPr/>
        </p:nvGrpSpPr>
        <p:grpSpPr>
          <a:xfrm>
            <a:off x="7871548" y="1357304"/>
            <a:ext cx="714412" cy="1227088"/>
            <a:chOff x="708848" y="1820882"/>
            <a:chExt cx="3429000" cy="2791497"/>
          </a:xfrm>
          <a:solidFill>
            <a:srgbClr val="0070C0"/>
          </a:solidFill>
        </p:grpSpPr>
        <p:sp>
          <p:nvSpPr>
            <p:cNvPr id="40"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41" name="Content Placeholder 4"/>
            <p:cNvSpPr txBox="1">
              <a:spLocks/>
            </p:cNvSpPr>
            <p:nvPr/>
          </p:nvSpPr>
          <p:spPr>
            <a:xfrm>
              <a:off x="971135" y="2968979"/>
              <a:ext cx="2895601" cy="756173"/>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案例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42" name="矩形 41"/>
          <p:cNvSpPr/>
          <p:nvPr/>
        </p:nvSpPr>
        <p:spPr bwMode="auto">
          <a:xfrm>
            <a:off x="442028" y="4286262"/>
            <a:ext cx="1428760" cy="714380"/>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用途</a:t>
            </a:r>
          </a:p>
        </p:txBody>
      </p:sp>
      <p:sp>
        <p:nvSpPr>
          <p:cNvPr id="43" name="矩形 42"/>
          <p:cNvSpPr/>
          <p:nvPr/>
        </p:nvSpPr>
        <p:spPr bwMode="auto">
          <a:xfrm>
            <a:off x="2120821" y="4286735"/>
            <a:ext cx="1428760" cy="71438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演示目标系统行为</a:t>
            </a:r>
          </a:p>
        </p:txBody>
      </p:sp>
      <p:sp>
        <p:nvSpPr>
          <p:cNvPr id="44" name="矩形 43"/>
          <p:cNvSpPr/>
          <p:nvPr/>
        </p:nvSpPr>
        <p:spPr bwMode="auto">
          <a:xfrm>
            <a:off x="3799614" y="4286262"/>
            <a:ext cx="1428760" cy="71438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易为用户理解</a:t>
            </a:r>
          </a:p>
        </p:txBody>
      </p:sp>
      <p:sp>
        <p:nvSpPr>
          <p:cNvPr id="45" name="矩形 44"/>
          <p:cNvSpPr/>
          <p:nvPr/>
        </p:nvSpPr>
        <p:spPr bwMode="auto">
          <a:xfrm>
            <a:off x="5478407" y="4286735"/>
            <a:ext cx="1428760" cy="71438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调动客户主动性</a:t>
            </a:r>
          </a:p>
        </p:txBody>
      </p:sp>
      <p:sp>
        <p:nvSpPr>
          <p:cNvPr id="46" name="矩形 45"/>
          <p:cNvSpPr/>
          <p:nvPr/>
        </p:nvSpPr>
        <p:spPr bwMode="auto">
          <a:xfrm>
            <a:off x="7157200" y="4286262"/>
            <a:ext cx="1428760" cy="714380"/>
          </a:xfrm>
          <a:prstGeom prst="rect">
            <a:avLst/>
          </a:prstGeom>
          <a:solidFill>
            <a:schemeClr val="accent1">
              <a:lumMod val="75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揭示未知需求</a:t>
            </a:r>
          </a:p>
        </p:txBody>
      </p:sp>
    </p:spTree>
    <p:extLst>
      <p:ext uri="{BB962C8B-B14F-4D97-AF65-F5344CB8AC3E}">
        <p14:creationId xmlns:p14="http://schemas.microsoft.com/office/powerpoint/2010/main" val="3070288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slide(fromBottom)">
                                      <p:cBhvr>
                                        <p:cTn id="7" dur="500"/>
                                        <p:tgtEl>
                                          <p:spTgt spid="2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slide(fromLeft)">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slide(fromLef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slide(fromTop)">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5">
                                            <p:txEl>
                                              <p:pRg st="0" end="0"/>
                                            </p:txEl>
                                          </p:spTgt>
                                        </p:tgtEl>
                                        <p:attrNameLst>
                                          <p:attrName>style.visibility</p:attrName>
                                        </p:attrNameLst>
                                      </p:cBhvr>
                                      <p:to>
                                        <p:strVal val="visible"/>
                                      </p:to>
                                    </p:set>
                                    <p:animEffect transition="in" filter="blinds(horizontal)">
                                      <p:cBhvr>
                                        <p:cTn id="27" dur="500"/>
                                        <p:tgtEl>
                                          <p:spTgt spid="3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35">
                                            <p:txEl>
                                              <p:pRg st="1" end="1"/>
                                            </p:txEl>
                                          </p:spTgt>
                                        </p:tgtEl>
                                        <p:attrNameLst>
                                          <p:attrName>style.visibility</p:attrName>
                                        </p:attrNameLst>
                                      </p:cBhvr>
                                      <p:to>
                                        <p:strVal val="visible"/>
                                      </p:to>
                                    </p:set>
                                    <p:animEffect transition="in" filter="blinds(horizontal)">
                                      <p:cBhvr>
                                        <p:cTn id="32" dur="500"/>
                                        <p:tgtEl>
                                          <p:spTgt spid="3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35">
                                            <p:txEl>
                                              <p:pRg st="2" end="2"/>
                                            </p:txEl>
                                          </p:spTgt>
                                        </p:tgtEl>
                                        <p:attrNameLst>
                                          <p:attrName>style.visibility</p:attrName>
                                        </p:attrNameLst>
                                      </p:cBhvr>
                                      <p:to>
                                        <p:strVal val="visible"/>
                                      </p:to>
                                    </p:set>
                                    <p:animEffect transition="in" filter="blinds(horizontal)">
                                      <p:cBhvr>
                                        <p:cTn id="37" dur="500"/>
                                        <p:tgtEl>
                                          <p:spTgt spid="3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5">
                                            <p:txEl>
                                              <p:pRg st="3" end="3"/>
                                            </p:txEl>
                                          </p:spTgt>
                                        </p:tgtEl>
                                        <p:attrNameLst>
                                          <p:attrName>style.visibility</p:attrName>
                                        </p:attrNameLst>
                                      </p:cBhvr>
                                      <p:to>
                                        <p:strVal val="visible"/>
                                      </p:to>
                                    </p:set>
                                    <p:animEffect transition="in" filter="blinds(horizontal)">
                                      <p:cBhvr>
                                        <p:cTn id="42" dur="500"/>
                                        <p:tgtEl>
                                          <p:spTgt spid="35">
                                            <p:txEl>
                                              <p:pRg st="3" end="3"/>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8" fill="hold" grpId="0" nodeType="click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slide(fromLeft)">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slide(fromLeft)">
                                      <p:cBhvr>
                                        <p:cTn id="52" dur="500"/>
                                        <p:tgtEl>
                                          <p:spTgt spid="43"/>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8"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slide(fromLeft)">
                                      <p:cBhvr>
                                        <p:cTn id="57" dur="500"/>
                                        <p:tgtEl>
                                          <p:spTgt spid="44"/>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8" fill="hold" grpId="0" nodeType="click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slide(fromLeft)">
                                      <p:cBhvr>
                                        <p:cTn id="62" dur="500"/>
                                        <p:tgtEl>
                                          <p:spTgt spid="45"/>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slide(fromLeft)">
                                      <p:cBhvr>
                                        <p:cTn id="6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2" grpId="0" animBg="1"/>
      <p:bldP spid="43" grpId="0" animBg="1"/>
      <p:bldP spid="44" grpId="0" animBg="1"/>
      <p:bldP spid="45" grpId="0" animBg="1"/>
      <p:bldP spid="4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775906" y="913568"/>
            <a:ext cx="7765515" cy="1477208"/>
            <a:chOff x="488" y="533"/>
            <a:chExt cx="4794" cy="1216"/>
          </a:xfrm>
        </p:grpSpPr>
        <p:sp>
          <p:nvSpPr>
            <p:cNvPr id="370692" name="Rectangle 4"/>
            <p:cNvSpPr>
              <a:spLocks noChangeArrowheads="1"/>
            </p:cNvSpPr>
            <p:nvPr>
              <p:custDataLst>
                <p:tags r:id="rId3"/>
              </p:custDataLst>
            </p:nvPr>
          </p:nvSpPr>
          <p:spPr bwMode="black">
            <a:xfrm>
              <a:off x="488" y="618"/>
              <a:ext cx="816"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defTabSz="466481"/>
              <a:r>
                <a:rPr lang="zh-CN" altLang="en-US" sz="2400" b="1" dirty="0">
                  <a:latin typeface="楷体" pitchFamily="49" charset="-122"/>
                  <a:ea typeface="楷体" pitchFamily="49" charset="-122"/>
                </a:rPr>
                <a:t>被访谈者紧张或焦虑</a:t>
              </a:r>
            </a:p>
          </p:txBody>
        </p:sp>
        <p:sp>
          <p:nvSpPr>
            <p:cNvPr id="370693" name="Rectangle 5"/>
            <p:cNvSpPr>
              <a:spLocks noChangeAspect="1" noChangeArrowheads="1"/>
            </p:cNvSpPr>
            <p:nvPr>
              <p:custDataLst>
                <p:tags r:id="rId4"/>
              </p:custDataLst>
            </p:nvPr>
          </p:nvSpPr>
          <p:spPr bwMode="black">
            <a:xfrm>
              <a:off x="2389" y="533"/>
              <a:ext cx="2893" cy="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明确背景情况</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解释此行的目的及他们的所获</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建立关系</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显得很轻松并自信</a:t>
              </a:r>
            </a:p>
          </p:txBody>
        </p:sp>
        <p:pic>
          <p:nvPicPr>
            <p:cNvPr id="370694" name="Picture 6"/>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1444" y="855"/>
              <a:ext cx="693" cy="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 name="Group 7"/>
          <p:cNvGrpSpPr>
            <a:grpSpLocks/>
          </p:cNvGrpSpPr>
          <p:nvPr/>
        </p:nvGrpSpPr>
        <p:grpSpPr bwMode="auto">
          <a:xfrm>
            <a:off x="775905" y="2698823"/>
            <a:ext cx="7796292" cy="1601119"/>
            <a:chOff x="488" y="1232"/>
            <a:chExt cx="4813" cy="1318"/>
          </a:xfrm>
        </p:grpSpPr>
        <p:sp>
          <p:nvSpPr>
            <p:cNvPr id="370696" name="Rectangle 8"/>
            <p:cNvSpPr>
              <a:spLocks noChangeArrowheads="1"/>
            </p:cNvSpPr>
            <p:nvPr>
              <p:custDataLst>
                <p:tags r:id="rId1"/>
              </p:custDataLst>
            </p:nvPr>
          </p:nvSpPr>
          <p:spPr bwMode="black">
            <a:xfrm>
              <a:off x="488" y="1705"/>
              <a:ext cx="816"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defTabSz="466481"/>
              <a:r>
                <a:rPr lang="zh-CN" altLang="en-US" sz="2400" b="1" dirty="0">
                  <a:latin typeface="楷体" pitchFamily="49" charset="-122"/>
                  <a:ea typeface="楷体" pitchFamily="49" charset="-122"/>
                </a:rPr>
                <a:t>被访谈者喋喋不休</a:t>
              </a:r>
            </a:p>
          </p:txBody>
        </p:sp>
        <p:sp>
          <p:nvSpPr>
            <p:cNvPr id="370697" name="Rectangle 9"/>
            <p:cNvSpPr>
              <a:spLocks noChangeAspect="1" noChangeArrowheads="1"/>
            </p:cNvSpPr>
            <p:nvPr>
              <p:custDataLst>
                <p:tags r:id="rId2"/>
              </p:custDataLst>
            </p:nvPr>
          </p:nvSpPr>
          <p:spPr bwMode="black">
            <a:xfrm>
              <a:off x="2389" y="1334"/>
              <a:ext cx="2912" cy="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避免提问开放式的问题 – 将其重新组织成明确的问题</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具体明确</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提醒他们时间有限</a:t>
              </a:r>
            </a:p>
          </p:txBody>
        </p:sp>
        <p:pic>
          <p:nvPicPr>
            <p:cNvPr id="370698"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1427" y="1721"/>
              <a:ext cx="726" cy="5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0699" name="Line 11"/>
            <p:cNvSpPr>
              <a:spLocks noChangeShapeType="1"/>
            </p:cNvSpPr>
            <p:nvPr/>
          </p:nvSpPr>
          <p:spPr bwMode="blackWhite">
            <a:xfrm>
              <a:off x="496" y="1232"/>
              <a:ext cx="4600" cy="0"/>
            </a:xfrm>
            <a:prstGeom prst="line">
              <a:avLst/>
            </a:prstGeom>
            <a:noFill/>
            <a:ln w="12700">
              <a:solidFill>
                <a:srgbClr val="FF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楷体" pitchFamily="49" charset="-122"/>
                <a:ea typeface="楷体" pitchFamily="49" charset="-122"/>
              </a:endParaRPr>
            </a:p>
          </p:txBody>
        </p:sp>
      </p:grpSp>
      <p:sp>
        <p:nvSpPr>
          <p:cNvPr id="23" name="Title 1"/>
          <p:cNvSpPr txBox="1">
            <a:spLocks/>
          </p:cNvSpPr>
          <p:nvPr/>
        </p:nvSpPr>
        <p:spPr>
          <a:xfrm>
            <a:off x="389436" y="171460"/>
            <a:ext cx="8363938"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3.2 </a:t>
            </a:r>
            <a:r>
              <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与用户沟通获取需求的方法</a:t>
            </a:r>
            <a:endParaRPr kumimoji="0" lang="en-US"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spTree>
    <p:extLst>
      <p:ext uri="{BB962C8B-B14F-4D97-AF65-F5344CB8AC3E}">
        <p14:creationId xmlns:p14="http://schemas.microsoft.com/office/powerpoint/2010/main" val="307028869"/>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12"/>
          <p:cNvGrpSpPr>
            <a:grpSpLocks/>
          </p:cNvGrpSpPr>
          <p:nvPr/>
        </p:nvGrpSpPr>
        <p:grpSpPr bwMode="auto">
          <a:xfrm>
            <a:off x="775905" y="771550"/>
            <a:ext cx="7503101" cy="1533090"/>
            <a:chOff x="488" y="2005"/>
            <a:chExt cx="4632" cy="1262"/>
          </a:xfrm>
        </p:grpSpPr>
        <p:sp>
          <p:nvSpPr>
            <p:cNvPr id="370701" name="Rectangle 13"/>
            <p:cNvSpPr>
              <a:spLocks noChangeArrowheads="1"/>
            </p:cNvSpPr>
            <p:nvPr>
              <p:custDataLst>
                <p:tags r:id="rId3"/>
              </p:custDataLst>
            </p:nvPr>
          </p:nvSpPr>
          <p:spPr bwMode="black">
            <a:xfrm>
              <a:off x="488" y="2128"/>
              <a:ext cx="768" cy="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ctr" defTabSz="466481"/>
              <a:r>
                <a:rPr lang="zh-CN" altLang="en-US" sz="2400" b="1" dirty="0">
                  <a:latin typeface="楷体" pitchFamily="49" charset="-122"/>
                  <a:ea typeface="楷体" pitchFamily="49" charset="-122"/>
                </a:rPr>
                <a:t>被访谈者沉默不语</a:t>
              </a:r>
            </a:p>
          </p:txBody>
        </p:sp>
        <p:sp>
          <p:nvSpPr>
            <p:cNvPr id="370702" name="Rectangle 14"/>
            <p:cNvSpPr>
              <a:spLocks noChangeAspect="1" noChangeArrowheads="1"/>
            </p:cNvSpPr>
            <p:nvPr>
              <p:custDataLst>
                <p:tags r:id="rId4"/>
              </p:custDataLst>
            </p:nvPr>
          </p:nvSpPr>
          <p:spPr bwMode="black">
            <a:xfrm>
              <a:off x="2389" y="2051"/>
              <a:ext cx="2731" cy="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专门建立关系，并找出共同语言及经历</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避免问封闭式问题，利用开放式问题引导回答</a:t>
              </a:r>
            </a:p>
          </p:txBody>
        </p:sp>
        <p:pic>
          <p:nvPicPr>
            <p:cNvPr id="370703" name="Picture 1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gray">
            <a:xfrm>
              <a:off x="1400" y="2005"/>
              <a:ext cx="782" cy="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6" name="Group 17"/>
          <p:cNvGrpSpPr>
            <a:grpSpLocks/>
          </p:cNvGrpSpPr>
          <p:nvPr/>
        </p:nvGrpSpPr>
        <p:grpSpPr bwMode="auto">
          <a:xfrm>
            <a:off x="775905" y="2355726"/>
            <a:ext cx="8188293" cy="2672579"/>
            <a:chOff x="488" y="2696"/>
            <a:chExt cx="5055" cy="2200"/>
          </a:xfrm>
        </p:grpSpPr>
        <p:sp>
          <p:nvSpPr>
            <p:cNvPr id="370706" name="Rectangle 18"/>
            <p:cNvSpPr>
              <a:spLocks noChangeArrowheads="1"/>
            </p:cNvSpPr>
            <p:nvPr>
              <p:custDataLst>
                <p:tags r:id="rId1"/>
              </p:custDataLst>
            </p:nvPr>
          </p:nvSpPr>
          <p:spPr bwMode="black">
            <a:xfrm>
              <a:off x="488" y="3147"/>
              <a:ext cx="800" cy="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defTabSz="466481"/>
              <a:r>
                <a:rPr lang="zh-CN" altLang="en-US" sz="2400" b="1" dirty="0">
                  <a:latin typeface="楷体" pitchFamily="49" charset="-122"/>
                  <a:ea typeface="楷体" pitchFamily="49" charset="-122"/>
                </a:rPr>
                <a:t>被访谈者生气或敌意</a:t>
              </a:r>
            </a:p>
          </p:txBody>
        </p:sp>
        <p:sp>
          <p:nvSpPr>
            <p:cNvPr id="370707" name="Rectangle 19"/>
            <p:cNvSpPr>
              <a:spLocks noChangeAspect="1" noChangeArrowheads="1"/>
            </p:cNvSpPr>
            <p:nvPr>
              <p:custDataLst>
                <p:tags r:id="rId2"/>
              </p:custDataLst>
            </p:nvPr>
          </p:nvSpPr>
          <p:spPr bwMode="black">
            <a:xfrm>
              <a:off x="2389" y="2768"/>
              <a:ext cx="3154" cy="21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当对我们生气时</a:t>
              </a:r>
            </a:p>
            <a:p>
              <a:pPr marL="442186" lvl="1" indent="-231621" defTabSz="466481">
                <a:buClr>
                  <a:schemeClr val="tx1"/>
                </a:buClr>
                <a:buFont typeface="Symbol" pitchFamily="18" charset="2"/>
                <a:buChar char="-"/>
              </a:pPr>
              <a:r>
                <a:rPr lang="zh-CN" altLang="en-US" sz="2400" b="1" dirty="0">
                  <a:latin typeface="楷体" pitchFamily="49" charset="-122"/>
                  <a:ea typeface="楷体" pitchFamily="49" charset="-122"/>
                </a:rPr>
                <a:t>勇于承认错误或可能时做些让步</a:t>
              </a:r>
            </a:p>
            <a:p>
              <a:pPr marL="442186" lvl="1" indent="-231621" defTabSz="466481">
                <a:buClr>
                  <a:schemeClr val="tx1"/>
                </a:buClr>
                <a:buFont typeface="Symbol" pitchFamily="18" charset="2"/>
                <a:buChar char="-"/>
              </a:pPr>
              <a:r>
                <a:rPr lang="zh-CN" altLang="en-US" sz="2400" b="1" dirty="0">
                  <a:latin typeface="楷体" pitchFamily="49" charset="-122"/>
                  <a:ea typeface="楷体" pitchFamily="49" charset="-122"/>
                </a:rPr>
                <a:t>避免反过来生被访谈者的气</a:t>
              </a:r>
            </a:p>
            <a:p>
              <a:pPr marL="442186" lvl="1" indent="-231621" defTabSz="466481">
                <a:buClr>
                  <a:schemeClr val="tx1"/>
                </a:buClr>
                <a:buFont typeface="Symbol" pitchFamily="18" charset="2"/>
                <a:buChar char="-"/>
              </a:pPr>
              <a:r>
                <a:rPr lang="zh-CN" altLang="en-US" sz="2400" b="1" dirty="0">
                  <a:latin typeface="楷体" pitchFamily="49" charset="-122"/>
                  <a:ea typeface="楷体" pitchFamily="49" charset="-122"/>
                </a:rPr>
                <a:t>解释自己的感受，消除不快</a:t>
              </a:r>
            </a:p>
            <a:p>
              <a:pPr marL="208945" indent="-208945" defTabSz="466481">
                <a:buClr>
                  <a:schemeClr val="tx1"/>
                </a:buClr>
                <a:buFont typeface="Symbol" pitchFamily="18" charset="2"/>
                <a:buChar char="·"/>
              </a:pPr>
              <a:r>
                <a:rPr lang="zh-CN" altLang="en-US" sz="2400" b="1" dirty="0">
                  <a:latin typeface="楷体" pitchFamily="49" charset="-122"/>
                  <a:ea typeface="楷体" pitchFamily="49" charset="-122"/>
                </a:rPr>
                <a:t>当被访谈者因其他人生气时</a:t>
              </a:r>
            </a:p>
            <a:p>
              <a:pPr marL="442186" lvl="1" indent="-231621" defTabSz="466481">
                <a:buClr>
                  <a:schemeClr val="tx1"/>
                </a:buClr>
                <a:buFont typeface="Symbol" pitchFamily="18" charset="2"/>
                <a:buChar char="-"/>
              </a:pPr>
              <a:r>
                <a:rPr lang="zh-CN" altLang="en-US" sz="2400" b="1" dirty="0">
                  <a:latin typeface="楷体" pitchFamily="49" charset="-122"/>
                  <a:ea typeface="楷体" pitchFamily="49" charset="-122"/>
                </a:rPr>
                <a:t>不偏不倚</a:t>
              </a:r>
            </a:p>
            <a:p>
              <a:pPr marL="442186" lvl="1" indent="-231621" defTabSz="466481">
                <a:buClr>
                  <a:schemeClr val="tx1"/>
                </a:buClr>
                <a:buFont typeface="Symbol" pitchFamily="18" charset="2"/>
                <a:buChar char="-"/>
              </a:pPr>
              <a:r>
                <a:rPr lang="zh-CN" altLang="en-US" sz="2400" b="1" dirty="0">
                  <a:latin typeface="楷体" pitchFamily="49" charset="-122"/>
                  <a:ea typeface="楷体" pitchFamily="49" charset="-122"/>
                </a:rPr>
                <a:t>巧妙地更正错误信息</a:t>
              </a:r>
            </a:p>
          </p:txBody>
        </p:sp>
        <p:pic>
          <p:nvPicPr>
            <p:cNvPr id="370708" name="Picture 20"/>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gray">
            <a:xfrm>
              <a:off x="1448" y="3204"/>
              <a:ext cx="684" cy="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0709" name="Line 21"/>
            <p:cNvSpPr>
              <a:spLocks noChangeShapeType="1"/>
            </p:cNvSpPr>
            <p:nvPr/>
          </p:nvSpPr>
          <p:spPr bwMode="blackWhite">
            <a:xfrm>
              <a:off x="496" y="2696"/>
              <a:ext cx="4600" cy="0"/>
            </a:xfrm>
            <a:prstGeom prst="line">
              <a:avLst/>
            </a:prstGeom>
            <a:noFill/>
            <a:ln w="12700">
              <a:solidFill>
                <a:srgbClr val="FFFF00"/>
              </a:solidFill>
              <a:prstDash val="sys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400" b="1">
                <a:latin typeface="楷体" pitchFamily="49" charset="-122"/>
                <a:ea typeface="楷体" pitchFamily="49" charset="-122"/>
              </a:endParaRPr>
            </a:p>
          </p:txBody>
        </p:sp>
      </p:grpSp>
      <p:sp>
        <p:nvSpPr>
          <p:cNvPr id="23" name="Title 1"/>
          <p:cNvSpPr txBox="1">
            <a:spLocks/>
          </p:cNvSpPr>
          <p:nvPr/>
        </p:nvSpPr>
        <p:spPr>
          <a:xfrm>
            <a:off x="389436" y="171460"/>
            <a:ext cx="8363938"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3.2 </a:t>
            </a:r>
            <a:r>
              <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与用户沟通获取需求的方法</a:t>
            </a:r>
            <a:endParaRPr kumimoji="0" lang="en-US"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spTree>
    <p:extLst>
      <p:ext uri="{BB962C8B-B14F-4D97-AF65-F5344CB8AC3E}">
        <p14:creationId xmlns:p14="http://schemas.microsoft.com/office/powerpoint/2010/main" val="74709267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1"/>
          <p:cNvSpPr txBox="1">
            <a:spLocks/>
          </p:cNvSpPr>
          <p:nvPr/>
        </p:nvSpPr>
        <p:spPr>
          <a:xfrm>
            <a:off x="389436" y="171460"/>
            <a:ext cx="8363938"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mj-lt"/>
                <a:ea typeface="+mn-ea"/>
                <a:cs typeface="Arial" charset="0"/>
              </a:rPr>
              <a:t>3.2 </a:t>
            </a:r>
            <a:r>
              <a:rPr kumimoji="0" lang="zh-CN" altLang="en-US" sz="33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与用户沟通获取需求的方法</a:t>
            </a:r>
            <a:endParaRPr kumimoji="0" lang="en-US"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sp>
        <p:nvSpPr>
          <p:cNvPr id="23" name="矩形 22"/>
          <p:cNvSpPr/>
          <p:nvPr/>
        </p:nvSpPr>
        <p:spPr>
          <a:xfrm>
            <a:off x="357158" y="785800"/>
            <a:ext cx="1808508"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2</a:t>
            </a:r>
            <a:r>
              <a:rPr lang="zh-CN" altLang="en-US" sz="2800" b="1" dirty="0">
                <a:gradFill>
                  <a:gsLst>
                    <a:gs pos="0">
                      <a:srgbClr val="FFFFFF"/>
                    </a:gs>
                    <a:gs pos="100000">
                      <a:srgbClr val="FFFFFF"/>
                    </a:gs>
                  </a:gsLst>
                  <a:lin ang="5400000" scaled="0"/>
                </a:gradFill>
                <a:latin typeface="楷体" pitchFamily="49" charset="-122"/>
                <a:ea typeface="楷体" pitchFamily="49" charset="-122"/>
              </a:rPr>
              <a:t>）访谈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 name="Rectangle 7"/>
          <p:cNvSpPr>
            <a:spLocks noChangeArrowheads="1"/>
          </p:cNvSpPr>
          <p:nvPr>
            <p:custDataLst>
              <p:tags r:id="rId1"/>
            </p:custDataLst>
          </p:nvPr>
        </p:nvSpPr>
        <p:spPr bwMode="auto">
          <a:xfrm>
            <a:off x="571472" y="1680939"/>
            <a:ext cx="3571900" cy="15388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913526"/>
            <a:r>
              <a:rPr lang="zh-CN" altLang="en-US" sz="2000" b="1" dirty="0">
                <a:latin typeface="楷体" pitchFamily="49" charset="-122"/>
                <a:ea typeface="楷体" pitchFamily="49" charset="-122"/>
              </a:rPr>
              <a:t>描述背景</a:t>
            </a:r>
          </a:p>
          <a:p>
            <a:pPr marL="478805" lvl="2" indent="-134438" defTabSz="913526">
              <a:buSzPct val="120000"/>
              <a:buFontTx/>
              <a:buChar char="•"/>
            </a:pPr>
            <a:r>
              <a:rPr lang="zh-CN" altLang="en-US" sz="2000" b="1" dirty="0">
                <a:latin typeface="楷体" pitchFamily="49" charset="-122"/>
                <a:ea typeface="楷体" pitchFamily="49" charset="-122"/>
              </a:rPr>
              <a:t>访谈目标</a:t>
            </a:r>
          </a:p>
          <a:p>
            <a:pPr marL="478805" lvl="2" indent="-134438" defTabSz="913526">
              <a:buSzPct val="120000"/>
              <a:buFontTx/>
              <a:buChar char="•"/>
            </a:pPr>
            <a:r>
              <a:rPr lang="zh-CN" altLang="en-US" sz="2000" b="1" dirty="0">
                <a:latin typeface="楷体" pitchFamily="49" charset="-122"/>
                <a:ea typeface="楷体" pitchFamily="49" charset="-122"/>
              </a:rPr>
              <a:t>参与人员，地点，时间</a:t>
            </a:r>
          </a:p>
          <a:p>
            <a:pPr marL="478805" lvl="2" indent="-134438" defTabSz="913526">
              <a:buSzPct val="120000"/>
              <a:buFontTx/>
              <a:buChar char="•"/>
            </a:pPr>
            <a:r>
              <a:rPr lang="zh-CN" altLang="en-US" sz="2000" b="1" dirty="0">
                <a:latin typeface="楷体" pitchFamily="49" charset="-122"/>
                <a:ea typeface="楷体" pitchFamily="49" charset="-122"/>
              </a:rPr>
              <a:t>被访谈者的背景</a:t>
            </a:r>
          </a:p>
          <a:p>
            <a:pPr marL="478805" lvl="2" indent="-134438" defTabSz="913526">
              <a:buSzPct val="120000"/>
              <a:buFontTx/>
              <a:buChar char="•"/>
            </a:pPr>
            <a:r>
              <a:rPr lang="zh-CN" altLang="en-US" sz="2000" b="1" dirty="0">
                <a:latin typeface="楷体" pitchFamily="49" charset="-122"/>
                <a:ea typeface="楷体" pitchFamily="49" charset="-122"/>
              </a:rPr>
              <a:t>访谈气氛</a:t>
            </a:r>
          </a:p>
        </p:txBody>
      </p:sp>
      <p:sp>
        <p:nvSpPr>
          <p:cNvPr id="26" name="Rectangle 8"/>
          <p:cNvSpPr>
            <a:spLocks noChangeArrowheads="1"/>
          </p:cNvSpPr>
          <p:nvPr>
            <p:custDataLst>
              <p:tags r:id="rId2"/>
            </p:custDataLst>
          </p:nvPr>
        </p:nvSpPr>
        <p:spPr bwMode="auto">
          <a:xfrm>
            <a:off x="571472" y="3212852"/>
            <a:ext cx="3571899"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913526"/>
            <a:r>
              <a:rPr lang="zh-CN" altLang="en-US" sz="2000" b="1" dirty="0">
                <a:latin typeface="楷体" pitchFamily="49" charset="-122"/>
                <a:ea typeface="楷体" pitchFamily="49" charset="-122"/>
              </a:rPr>
              <a:t>整合关键结果</a:t>
            </a:r>
          </a:p>
          <a:p>
            <a:pPr marL="478805" lvl="2" indent="-134438" defTabSz="913526">
              <a:buSzPct val="120000"/>
              <a:buFontTx/>
              <a:buChar char="•"/>
            </a:pPr>
            <a:r>
              <a:rPr lang="zh-CN" altLang="en-US" sz="2000" b="1" dirty="0">
                <a:latin typeface="楷体" pitchFamily="49" charset="-122"/>
                <a:ea typeface="楷体" pitchFamily="49" charset="-122"/>
              </a:rPr>
              <a:t>被访谈者的判断和结论</a:t>
            </a:r>
          </a:p>
          <a:p>
            <a:pPr marL="478805" lvl="2" indent="-134438" defTabSz="913526">
              <a:buSzPct val="120000"/>
              <a:buFontTx/>
              <a:buChar char="•"/>
            </a:pPr>
            <a:r>
              <a:rPr lang="zh-CN" altLang="en-US" sz="2000" b="1" dirty="0">
                <a:latin typeface="楷体" pitchFamily="49" charset="-122"/>
                <a:ea typeface="楷体" pitchFamily="49" charset="-122"/>
              </a:rPr>
              <a:t>自己的结论</a:t>
            </a:r>
          </a:p>
          <a:p>
            <a:pPr marL="478805" lvl="2" indent="-134438" defTabSz="913526">
              <a:buSzPct val="120000"/>
              <a:buFontTx/>
              <a:buChar char="•"/>
            </a:pPr>
            <a:r>
              <a:rPr lang="zh-CN" altLang="en-US" sz="2000" b="1" dirty="0">
                <a:latin typeface="楷体" pitchFamily="49" charset="-122"/>
                <a:ea typeface="楷体" pitchFamily="49" charset="-122"/>
              </a:rPr>
              <a:t>结论的支持性细节</a:t>
            </a:r>
          </a:p>
        </p:txBody>
      </p:sp>
      <p:sp>
        <p:nvSpPr>
          <p:cNvPr id="27" name="Rectangle 9"/>
          <p:cNvSpPr>
            <a:spLocks noChangeArrowheads="1"/>
          </p:cNvSpPr>
          <p:nvPr>
            <p:custDataLst>
              <p:tags r:id="rId3"/>
            </p:custDataLst>
          </p:nvPr>
        </p:nvSpPr>
        <p:spPr bwMode="auto">
          <a:xfrm>
            <a:off x="571473" y="4443958"/>
            <a:ext cx="29289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913526"/>
            <a:r>
              <a:rPr lang="zh-CN" altLang="en-US" sz="2000" b="1" dirty="0">
                <a:latin typeface="楷体" pitchFamily="49" charset="-122"/>
                <a:ea typeface="楷体" pitchFamily="49" charset="-122"/>
              </a:rPr>
              <a:t>界定下一步工作</a:t>
            </a:r>
          </a:p>
        </p:txBody>
      </p:sp>
      <p:sp>
        <p:nvSpPr>
          <p:cNvPr id="28" name="Rectangle 10"/>
          <p:cNvSpPr>
            <a:spLocks noChangeArrowheads="1"/>
          </p:cNvSpPr>
          <p:nvPr>
            <p:custDataLst>
              <p:tags r:id="rId4"/>
            </p:custDataLst>
          </p:nvPr>
        </p:nvSpPr>
        <p:spPr bwMode="auto">
          <a:xfrm>
            <a:off x="571473" y="4784253"/>
            <a:ext cx="29289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913526"/>
            <a:r>
              <a:rPr lang="zh-CN" altLang="en-US" sz="2000" b="1" dirty="0">
                <a:latin typeface="楷体" pitchFamily="49" charset="-122"/>
                <a:ea typeface="楷体" pitchFamily="49" charset="-122"/>
              </a:rPr>
              <a:t>如需要附上其它文件</a:t>
            </a:r>
          </a:p>
        </p:txBody>
      </p:sp>
      <p:sp>
        <p:nvSpPr>
          <p:cNvPr id="29" name="AutoShape 11"/>
          <p:cNvSpPr>
            <a:spLocks noChangeArrowheads="1"/>
          </p:cNvSpPr>
          <p:nvPr/>
        </p:nvSpPr>
        <p:spPr bwMode="blackWhite">
          <a:xfrm>
            <a:off x="571472" y="1357304"/>
            <a:ext cx="3571900" cy="3786196"/>
          </a:xfrm>
          <a:prstGeom prst="foldedCorner">
            <a:avLst>
              <a:gd name="adj" fmla="val 125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96" tIns="46648" rIns="93296" bIns="46648" anchor="ctr"/>
          <a:lstStyle/>
          <a:p>
            <a:endParaRPr lang="zh-CN" altLang="en-US" sz="2400" dirty="0">
              <a:latin typeface="楷体" pitchFamily="49" charset="-122"/>
              <a:ea typeface="楷体" pitchFamily="49" charset="-122"/>
            </a:endParaRPr>
          </a:p>
        </p:txBody>
      </p:sp>
      <p:sp>
        <p:nvSpPr>
          <p:cNvPr id="30" name="Rectangle 9"/>
          <p:cNvSpPr>
            <a:spLocks noChangeArrowheads="1"/>
          </p:cNvSpPr>
          <p:nvPr>
            <p:custDataLst>
              <p:tags r:id="rId5"/>
            </p:custDataLst>
          </p:nvPr>
        </p:nvSpPr>
        <p:spPr bwMode="auto">
          <a:xfrm>
            <a:off x="571472" y="1357304"/>
            <a:ext cx="29289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913526"/>
            <a:r>
              <a:rPr lang="zh-CN" altLang="en-US" sz="2000" b="1" dirty="0">
                <a:solidFill>
                  <a:srgbClr val="FFFF00"/>
                </a:solidFill>
                <a:latin typeface="楷体" pitchFamily="49" charset="-122"/>
                <a:ea typeface="楷体" pitchFamily="49" charset="-122"/>
              </a:rPr>
              <a:t>访谈纪要</a:t>
            </a:r>
          </a:p>
        </p:txBody>
      </p:sp>
      <p:sp>
        <p:nvSpPr>
          <p:cNvPr id="31" name="右箭头 30"/>
          <p:cNvSpPr/>
          <p:nvPr/>
        </p:nvSpPr>
        <p:spPr bwMode="auto">
          <a:xfrm>
            <a:off x="4290238" y="2786064"/>
            <a:ext cx="785818" cy="571504"/>
          </a:xfrm>
          <a:prstGeom prst="rightArrow">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0800000" scaled="1"/>
            <a:tileRect/>
          </a:gra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32" name="AutoShape 11"/>
          <p:cNvSpPr>
            <a:spLocks noChangeArrowheads="1"/>
          </p:cNvSpPr>
          <p:nvPr/>
        </p:nvSpPr>
        <p:spPr bwMode="blackWhite">
          <a:xfrm>
            <a:off x="5286381" y="1357304"/>
            <a:ext cx="3678107" cy="3786196"/>
          </a:xfrm>
          <a:prstGeom prst="foldedCorner">
            <a:avLst>
              <a:gd name="adj" fmla="val 12500"/>
            </a:avLst>
          </a:prstGeom>
          <a:noFill/>
          <a:ln w="12700">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3296" tIns="46648" rIns="93296" bIns="46648" anchor="ctr"/>
          <a:lstStyle/>
          <a:p>
            <a:endParaRPr lang="zh-CN" altLang="en-US" dirty="0">
              <a:latin typeface="楷体" pitchFamily="49" charset="-122"/>
              <a:ea typeface="楷体" pitchFamily="49" charset="-122"/>
            </a:endParaRPr>
          </a:p>
        </p:txBody>
      </p:sp>
      <p:sp>
        <p:nvSpPr>
          <p:cNvPr id="33" name="Rectangle 9"/>
          <p:cNvSpPr>
            <a:spLocks noChangeArrowheads="1"/>
          </p:cNvSpPr>
          <p:nvPr>
            <p:custDataLst>
              <p:tags r:id="rId6"/>
            </p:custDataLst>
          </p:nvPr>
        </p:nvSpPr>
        <p:spPr bwMode="auto">
          <a:xfrm>
            <a:off x="5286381" y="1357304"/>
            <a:ext cx="2928958"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spAutoFit/>
          </a:bodyPr>
          <a:lstStyle/>
          <a:p>
            <a:pPr defTabSz="913526"/>
            <a:r>
              <a:rPr lang="zh-CN" altLang="en-US" sz="2000" b="1" dirty="0">
                <a:solidFill>
                  <a:srgbClr val="FFFF00"/>
                </a:solidFill>
                <a:latin typeface="楷体" pitchFamily="49" charset="-122"/>
                <a:ea typeface="楷体" pitchFamily="49" charset="-122"/>
              </a:rPr>
              <a:t>调查问卷</a:t>
            </a:r>
          </a:p>
        </p:txBody>
      </p:sp>
      <p:sp>
        <p:nvSpPr>
          <p:cNvPr id="34" name="矩形 33"/>
          <p:cNvSpPr/>
          <p:nvPr/>
        </p:nvSpPr>
        <p:spPr>
          <a:xfrm>
            <a:off x="5286380" y="1785932"/>
            <a:ext cx="3678108" cy="3323987"/>
          </a:xfrm>
          <a:prstGeom prst="rect">
            <a:avLst/>
          </a:prstGeom>
        </p:spPr>
        <p:txBody>
          <a:bodyPr wrap="square">
            <a:spAutoFit/>
          </a:bodyPr>
          <a:lstStyle/>
          <a:p>
            <a:r>
              <a:rPr lang="zh-CN" altLang="en-US" sz="2000" b="1" dirty="0">
                <a:latin typeface="楷体" pitchFamily="49" charset="-122"/>
                <a:ea typeface="楷体" pitchFamily="49" charset="-122"/>
              </a:rPr>
              <a:t>名称：可以指明调查对象并扼要指明调查内容</a:t>
            </a:r>
            <a:endParaRPr lang="en-US" altLang="zh-CN" sz="2000" b="1" dirty="0">
              <a:latin typeface="楷体" pitchFamily="49" charset="-122"/>
              <a:ea typeface="楷体" pitchFamily="49" charset="-122"/>
            </a:endParaRPr>
          </a:p>
          <a:p>
            <a:r>
              <a:rPr lang="zh-CN" altLang="en-US" sz="2000" b="1" dirty="0">
                <a:latin typeface="楷体" pitchFamily="49" charset="-122"/>
                <a:ea typeface="楷体" pitchFamily="49" charset="-122"/>
              </a:rPr>
              <a:t>前言：前言应该介绍本次调查问卷的目的，从而指导被试如何回答</a:t>
            </a:r>
            <a:endParaRPr lang="en-US" altLang="zh-CN" sz="2000" b="1" dirty="0">
              <a:latin typeface="楷体" pitchFamily="49" charset="-122"/>
              <a:ea typeface="楷体" pitchFamily="49" charset="-122"/>
            </a:endParaRPr>
          </a:p>
          <a:p>
            <a:r>
              <a:rPr lang="zh-CN" altLang="en-US" sz="2000" b="1" dirty="0">
                <a:latin typeface="楷体" pitchFamily="49" charset="-122"/>
                <a:ea typeface="楷体" pitchFamily="49" charset="-122"/>
              </a:rPr>
              <a:t>主体：主体一般包括个人特征资料部分、事实性问题部分、态度性问题部分。</a:t>
            </a:r>
            <a:endParaRPr lang="zh-CN" altLang="en-US" sz="2000" dirty="0">
              <a:latin typeface="宋体" pitchFamily="2" charset="-122"/>
            </a:endParaRPr>
          </a:p>
          <a:p>
            <a:pPr>
              <a:lnSpc>
                <a:spcPct val="125000"/>
              </a:lnSpc>
              <a:buFont typeface="Wingdings" pitchFamily="2" charset="2"/>
              <a:buNone/>
              <a:defRPr/>
            </a:pPr>
            <a:r>
              <a:rPr lang="zh-CN" altLang="en-US" sz="2000" b="1" dirty="0">
                <a:latin typeface="楷体" pitchFamily="49" charset="-122"/>
                <a:ea typeface="楷体" pitchFamily="49" charset="-122"/>
              </a:rPr>
              <a:t>结语：感谢；征询被调查者的意见；开放型问题。</a:t>
            </a:r>
          </a:p>
        </p:txBody>
      </p:sp>
    </p:spTree>
    <p:extLst>
      <p:ext uri="{BB962C8B-B14F-4D97-AF65-F5344CB8AC3E}">
        <p14:creationId xmlns:p14="http://schemas.microsoft.com/office/powerpoint/2010/main" val="18895501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blinds(horizontal)">
                                      <p:cBhvr>
                                        <p:cTn id="17" dur="5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blinds(horizontal)">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linds(horizontal)">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slide(fromLeft)">
                                      <p:cBhvr>
                                        <p:cTn id="37" dur="500"/>
                                        <p:tgtEl>
                                          <p:spTgt spid="31"/>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 calcmode="lin" valueType="num">
                                      <p:cBhvr additive="base">
                                        <p:cTn id="42" dur="500" fill="hold"/>
                                        <p:tgtEl>
                                          <p:spTgt spid="33"/>
                                        </p:tgtEl>
                                        <p:attrNameLst>
                                          <p:attrName>ppt_x</p:attrName>
                                        </p:attrNameLst>
                                      </p:cBhvr>
                                      <p:tavLst>
                                        <p:tav tm="0">
                                          <p:val>
                                            <p:strVal val="#ppt_x"/>
                                          </p:val>
                                        </p:tav>
                                        <p:tav tm="100000">
                                          <p:val>
                                            <p:strVal val="#ppt_x"/>
                                          </p:val>
                                        </p:tav>
                                      </p:tavLst>
                                    </p:anim>
                                    <p:anim calcmode="lin" valueType="num">
                                      <p:cBhvr additive="base">
                                        <p:cTn id="43" dur="500" fill="hold"/>
                                        <p:tgtEl>
                                          <p:spTgt spid="33"/>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fill="hold"/>
                                        <p:tgtEl>
                                          <p:spTgt spid="32"/>
                                        </p:tgtEl>
                                        <p:attrNameLst>
                                          <p:attrName>ppt_x</p:attrName>
                                        </p:attrNameLst>
                                      </p:cBhvr>
                                      <p:tavLst>
                                        <p:tav tm="0">
                                          <p:val>
                                            <p:strVal val="#ppt_x"/>
                                          </p:val>
                                        </p:tav>
                                        <p:tav tm="100000">
                                          <p:val>
                                            <p:strVal val="#ppt_x"/>
                                          </p:val>
                                        </p:tav>
                                      </p:tavLst>
                                    </p:anim>
                                    <p:anim calcmode="lin" valueType="num">
                                      <p:cBhvr additive="base">
                                        <p:cTn id="47"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4">
                                            <p:txEl>
                                              <p:pRg st="0" end="0"/>
                                            </p:txEl>
                                          </p:spTgt>
                                        </p:tgtEl>
                                        <p:attrNameLst>
                                          <p:attrName>style.visibility</p:attrName>
                                        </p:attrNameLst>
                                      </p:cBhvr>
                                      <p:to>
                                        <p:strVal val="visible"/>
                                      </p:to>
                                    </p:set>
                                    <p:animEffect transition="in" filter="blinds(horizontal)">
                                      <p:cBhvr>
                                        <p:cTn id="52" dur="500"/>
                                        <p:tgtEl>
                                          <p:spTgt spid="34">
                                            <p:txEl>
                                              <p:pRg st="0" end="0"/>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4">
                                            <p:txEl>
                                              <p:pRg st="1" end="1"/>
                                            </p:txEl>
                                          </p:spTgt>
                                        </p:tgtEl>
                                        <p:attrNameLst>
                                          <p:attrName>style.visibility</p:attrName>
                                        </p:attrNameLst>
                                      </p:cBhvr>
                                      <p:to>
                                        <p:strVal val="visible"/>
                                      </p:to>
                                    </p:set>
                                    <p:animEffect transition="in" filter="blinds(horizontal)">
                                      <p:cBhvr>
                                        <p:cTn id="57" dur="500"/>
                                        <p:tgtEl>
                                          <p:spTgt spid="34">
                                            <p:txEl>
                                              <p:pRg st="1" end="1"/>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4">
                                            <p:txEl>
                                              <p:pRg st="2" end="2"/>
                                            </p:txEl>
                                          </p:spTgt>
                                        </p:tgtEl>
                                        <p:attrNameLst>
                                          <p:attrName>style.visibility</p:attrName>
                                        </p:attrNameLst>
                                      </p:cBhvr>
                                      <p:to>
                                        <p:strVal val="visible"/>
                                      </p:to>
                                    </p:set>
                                    <p:animEffect transition="in" filter="blinds(horizontal)">
                                      <p:cBhvr>
                                        <p:cTn id="62" dur="500"/>
                                        <p:tgtEl>
                                          <p:spTgt spid="34">
                                            <p:txEl>
                                              <p:pRg st="2" end="2"/>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34">
                                            <p:txEl>
                                              <p:pRg st="3" end="3"/>
                                            </p:txEl>
                                          </p:spTgt>
                                        </p:tgtEl>
                                        <p:attrNameLst>
                                          <p:attrName>style.visibility</p:attrName>
                                        </p:attrNameLst>
                                      </p:cBhvr>
                                      <p:to>
                                        <p:strVal val="visible"/>
                                      </p:to>
                                    </p:set>
                                    <p:animEffect transition="in" filter="blinds(horizontal)">
                                      <p:cBhvr>
                                        <p:cTn id="67" dur="500"/>
                                        <p:tgtEl>
                                          <p:spTgt spid="3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animBg="1"/>
      <p:bldP spid="30" grpId="0"/>
      <p:bldP spid="31" grpId="0" animBg="1"/>
      <p:bldP spid="32" grpId="0" animBg="1"/>
      <p:bldP spid="3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导入</a:t>
            </a:r>
          </a:p>
        </p:txBody>
      </p:sp>
      <p:sp>
        <p:nvSpPr>
          <p:cNvPr id="36" name="Rectangle 4"/>
          <p:cNvSpPr/>
          <p:nvPr/>
        </p:nvSpPr>
        <p:spPr bwMode="auto">
          <a:xfrm>
            <a:off x="696102" y="894110"/>
            <a:ext cx="879753" cy="1891953"/>
          </a:xfrm>
          <a:prstGeom prst="rect">
            <a:avLst/>
          </a:prstGeom>
          <a:solidFill>
            <a:schemeClr val="accent5">
              <a:lumMod val="50000"/>
            </a:schemeClr>
          </a:solidFill>
          <a:ln w="9525" cap="flat" cmpd="sng" algn="ctr">
            <a:noFill/>
            <a:prstDash val="solid"/>
            <a:headEnd type="none" w="med" len="med"/>
            <a:tailEnd type="none" w="med" len="med"/>
          </a:ln>
          <a:effectLst/>
        </p:spPr>
        <p:txBody>
          <a:bodyPr vert="horz" wrap="square" lIns="182880" tIns="182880" rIns="91440" bIns="45718" numCol="1" rtlCol="0" anchor="ctr" anchorCtr="1" compatLnSpc="1">
            <a:prstTxWarp prst="textNoShape">
              <a:avLst/>
            </a:prstTxWarp>
          </a:bodyPr>
          <a:lstStyle/>
          <a:p>
            <a:pPr algn="ct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可</a:t>
            </a:r>
            <a:endParaRPr lang="en-US" altLang="zh-CN"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a:p>
            <a:pPr algn="ct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行</a:t>
            </a:r>
            <a:endParaRPr lang="en-US" altLang="zh-CN"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a:p>
            <a:pPr algn="ct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性</a:t>
            </a:r>
            <a:endParaRPr lang="en-US" altLang="zh-CN"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a:p>
            <a:pPr algn="ct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分</a:t>
            </a:r>
            <a:endParaRPr lang="en-US" altLang="zh-CN"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a:p>
            <a:pPr algn="ct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析</a:t>
            </a:r>
            <a:endParaRPr 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p:txBody>
      </p:sp>
      <p:grpSp>
        <p:nvGrpSpPr>
          <p:cNvPr id="41" name="Group 15"/>
          <p:cNvGrpSpPr/>
          <p:nvPr/>
        </p:nvGrpSpPr>
        <p:grpSpPr>
          <a:xfrm>
            <a:off x="684023" y="2894866"/>
            <a:ext cx="879753" cy="879524"/>
            <a:chOff x="623103" y="4879525"/>
            <a:chExt cx="1407604" cy="1407238"/>
          </a:xfrm>
        </p:grpSpPr>
        <p:sp>
          <p:nvSpPr>
            <p:cNvPr id="42" name="Rectangle 8"/>
            <p:cNvSpPr/>
            <p:nvPr/>
          </p:nvSpPr>
          <p:spPr bwMode="auto">
            <a:xfrm>
              <a:off x="623103" y="4879525"/>
              <a:ext cx="1407604" cy="1407238"/>
            </a:xfrm>
            <a:prstGeom prst="rect">
              <a:avLst/>
            </a:prstGeom>
            <a:solidFill>
              <a:schemeClr val="accent2"/>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sz="1800" dirty="0">
                <a:gradFill>
                  <a:gsLst>
                    <a:gs pos="85000">
                      <a:srgbClr val="FFFFFF"/>
                    </a:gs>
                    <a:gs pos="0">
                      <a:srgbClr val="FFFFFF"/>
                    </a:gs>
                  </a:gsLst>
                  <a:lin ang="5400000" scaled="0"/>
                </a:gradFill>
              </a:endParaRPr>
            </a:p>
          </p:txBody>
        </p:sp>
        <p:sp>
          <p:nvSpPr>
            <p:cNvPr id="43" name="Freeform 18"/>
            <p:cNvSpPr>
              <a:spLocks noEditPoints="1"/>
            </p:cNvSpPr>
            <p:nvPr/>
          </p:nvSpPr>
          <p:spPr bwMode="black">
            <a:xfrm>
              <a:off x="861708" y="5015608"/>
              <a:ext cx="930394" cy="1135072"/>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82305" tIns="41153" rIns="82305" bIns="41153" numCol="1" anchor="t" anchorCtr="0" compatLnSpc="1">
              <a:prstTxWarp prst="textNoShape">
                <a:avLst/>
              </a:prstTxWarp>
            </a:bodyPr>
            <a:lstStyle/>
            <a:p>
              <a:endParaRPr lang="en-US" sz="1000" dirty="0"/>
            </a:p>
          </p:txBody>
        </p:sp>
      </p:grpSp>
      <p:grpSp>
        <p:nvGrpSpPr>
          <p:cNvPr id="44" name="Group 14"/>
          <p:cNvGrpSpPr/>
          <p:nvPr/>
        </p:nvGrpSpPr>
        <p:grpSpPr>
          <a:xfrm>
            <a:off x="684023" y="3904423"/>
            <a:ext cx="879753" cy="879524"/>
            <a:chOff x="623103" y="6635257"/>
            <a:chExt cx="1407604" cy="1407238"/>
          </a:xfrm>
        </p:grpSpPr>
        <p:sp>
          <p:nvSpPr>
            <p:cNvPr id="45" name="Rectangle 9"/>
            <p:cNvSpPr/>
            <p:nvPr/>
          </p:nvSpPr>
          <p:spPr bwMode="auto">
            <a:xfrm>
              <a:off x="623103" y="6635257"/>
              <a:ext cx="1407604" cy="1407238"/>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sz="1800" dirty="0">
                <a:gradFill>
                  <a:gsLst>
                    <a:gs pos="85000">
                      <a:srgbClr val="FFFFFF"/>
                    </a:gs>
                    <a:gs pos="0">
                      <a:srgbClr val="FFFFFF"/>
                    </a:gs>
                  </a:gsLst>
                  <a:lin ang="5400000" scaled="0"/>
                </a:gradFill>
              </a:endParaRPr>
            </a:p>
          </p:txBody>
        </p:sp>
        <p:pic>
          <p:nvPicPr>
            <p:cNvPr id="46" name="Picture 2"/>
            <p:cNvPicPr>
              <a:picLocks noChangeAspect="1" noChangeArrowheads="1"/>
            </p:cNvPicPr>
            <p:nvPr/>
          </p:nvPicPr>
          <p:blipFill>
            <a:blip r:embed="rId3" cstate="print">
              <a:clrChange>
                <a:clrFrom>
                  <a:srgbClr val="4EB1E4"/>
                </a:clrFrom>
                <a:clrTo>
                  <a:srgbClr val="4EB1E4">
                    <a:alpha val="0"/>
                  </a:srgbClr>
                </a:clrTo>
              </a:clrChange>
              <a:extLst>
                <a:ext uri="{28A0092B-C50C-407E-A947-70E740481C1C}">
                  <a14:useLocalDpi xmlns:a14="http://schemas.microsoft.com/office/drawing/2010/main" val="0"/>
                </a:ext>
              </a:extLst>
            </a:blip>
            <a:srcRect/>
            <a:stretch>
              <a:fillRect/>
            </a:stretch>
          </p:blipFill>
          <p:spPr bwMode="auto">
            <a:xfrm>
              <a:off x="849224" y="6906154"/>
              <a:ext cx="955362" cy="86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47" name="Rectangle 20"/>
          <p:cNvSpPr/>
          <p:nvPr/>
        </p:nvSpPr>
        <p:spPr bwMode="auto">
          <a:xfrm>
            <a:off x="1700827" y="3904423"/>
            <a:ext cx="3165752" cy="879524"/>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不是确定怎样完成工作</a:t>
            </a:r>
            <a:endParaRPr lang="en-US"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p:txBody>
      </p:sp>
      <p:sp>
        <p:nvSpPr>
          <p:cNvPr id="48" name="Rectangle 21"/>
          <p:cNvSpPr/>
          <p:nvPr/>
        </p:nvSpPr>
        <p:spPr bwMode="auto">
          <a:xfrm>
            <a:off x="5007496" y="3904423"/>
            <a:ext cx="3446378" cy="879524"/>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37142" tIns="68571" rIns="68571" bIns="68571" numCol="1" rtlCol="0" anchor="t" anchorCtr="0" compatLnSpc="1">
            <a:prstTxWarp prst="textNoShape">
              <a:avLst/>
            </a:prstTxWarp>
          </a:bodyPr>
          <a:lstStyle/>
          <a:p>
            <a:pPr>
              <a:spcBef>
                <a:spcPts val="375"/>
              </a:spcBef>
              <a:spcAft>
                <a:spcPts val="375"/>
              </a:spcAft>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确定系统必须完成哪些工作</a:t>
            </a:r>
            <a:endParaRPr lang="en-US"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p:txBody>
      </p:sp>
      <p:sp>
        <p:nvSpPr>
          <p:cNvPr id="49" name="Rectangle 22"/>
          <p:cNvSpPr/>
          <p:nvPr/>
        </p:nvSpPr>
        <p:spPr bwMode="auto">
          <a:xfrm>
            <a:off x="1700827" y="2894866"/>
            <a:ext cx="6753048" cy="879524"/>
          </a:xfrm>
          <a:prstGeom prst="rect">
            <a:avLst/>
          </a:prstGeom>
          <a:solidFill>
            <a:schemeClr val="accent2"/>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需求分析任务：准确回答“系统必须做什么”</a:t>
            </a:r>
            <a:endParaRPr lang="en-US"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p:txBody>
      </p:sp>
      <p:sp>
        <p:nvSpPr>
          <p:cNvPr id="50" name="Rectangle 24"/>
          <p:cNvSpPr/>
          <p:nvPr/>
        </p:nvSpPr>
        <p:spPr bwMode="auto">
          <a:xfrm>
            <a:off x="1700827" y="1893871"/>
            <a:ext cx="3165752" cy="879524"/>
          </a:xfrm>
          <a:prstGeom prst="rect">
            <a:avLst/>
          </a:prstGeom>
          <a:solidFill>
            <a:schemeClr val="accent4">
              <a:lumMod val="40000"/>
              <a:lumOff val="60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90000"/>
              </a:lnSpc>
              <a:buSzPct val="90000"/>
            </a:pPr>
            <a:r>
              <a:rPr lang="zh-CN" altLang="en-US" sz="2000" b="1" dirty="0">
                <a:solidFill>
                  <a:schemeClr val="bg1"/>
                </a:solidFill>
                <a:effectLst>
                  <a:outerShdw blurRad="38100" dist="38100" dir="2700000" algn="tl">
                    <a:srgbClr val="000000">
                      <a:alpha val="43137"/>
                    </a:srgbClr>
                  </a:outerShdw>
                </a:effectLst>
                <a:latin typeface="楷体" pitchFamily="49" charset="-122"/>
                <a:ea typeface="楷体" pitchFamily="49" charset="-122"/>
              </a:rPr>
              <a:t>用较少成本在较短时间内确定是否存在可行解法</a:t>
            </a:r>
            <a:endParaRPr lang="en-US" altLang="en-US" sz="2000" b="1" dirty="0">
              <a:solidFill>
                <a:schemeClr val="bg1"/>
              </a:solidFill>
              <a:effectLst>
                <a:outerShdw blurRad="38100" dist="38100" dir="2700000" algn="tl">
                  <a:srgbClr val="000000">
                    <a:alpha val="43137"/>
                  </a:srgbClr>
                </a:outerShdw>
              </a:effectLst>
              <a:latin typeface="楷体" pitchFamily="49" charset="-122"/>
              <a:ea typeface="楷体" pitchFamily="49" charset="-122"/>
            </a:endParaRPr>
          </a:p>
        </p:txBody>
      </p:sp>
      <p:sp>
        <p:nvSpPr>
          <p:cNvPr id="51" name="Rectangle 25"/>
          <p:cNvSpPr/>
          <p:nvPr/>
        </p:nvSpPr>
        <p:spPr bwMode="auto">
          <a:xfrm>
            <a:off x="5007496" y="1893871"/>
            <a:ext cx="3446378" cy="879524"/>
          </a:xfrm>
          <a:prstGeom prst="rect">
            <a:avLst/>
          </a:prstGeom>
          <a:solidFill>
            <a:schemeClr val="accent4">
              <a:lumMod val="40000"/>
              <a:lumOff val="60000"/>
            </a:schemeClr>
          </a:solidFill>
          <a:ln w="9525" cap="flat" cmpd="sng" algn="ctr">
            <a:noFill/>
            <a:prstDash val="solid"/>
            <a:headEnd type="none" w="med" len="med"/>
            <a:tailEnd type="none" w="med" len="med"/>
          </a:ln>
          <a:effectLst/>
        </p:spPr>
        <p:txBody>
          <a:bodyPr vert="horz" wrap="square" lIns="137142" tIns="68571" rIns="68571" bIns="68571" numCol="1" rtlCol="0" anchor="t" anchorCtr="0" compatLnSpc="1">
            <a:prstTxWarp prst="textNoShape">
              <a:avLst/>
            </a:prstTxWarp>
          </a:bodyPr>
          <a:lstStyle/>
          <a:p>
            <a:pPr>
              <a:spcBef>
                <a:spcPts val="375"/>
              </a:spcBef>
              <a:spcAft>
                <a:spcPts val="375"/>
              </a:spcAft>
              <a:buSzPct val="90000"/>
            </a:pPr>
            <a:r>
              <a:rPr lang="zh-CN" altLang="en-US" sz="2400" b="1" dirty="0">
                <a:solidFill>
                  <a:schemeClr val="bg1"/>
                </a:solidFill>
                <a:effectLst>
                  <a:outerShdw blurRad="38100" dist="38100" dir="2700000" algn="tl">
                    <a:srgbClr val="000000">
                      <a:alpha val="43137"/>
                    </a:srgbClr>
                  </a:outerShdw>
                </a:effectLst>
                <a:latin typeface="楷体" pitchFamily="49" charset="-122"/>
                <a:ea typeface="楷体" pitchFamily="49" charset="-122"/>
              </a:rPr>
              <a:t>忽略了很多细节</a:t>
            </a:r>
            <a:endParaRPr lang="en-US" altLang="en-US" sz="2400" b="1" dirty="0">
              <a:solidFill>
                <a:schemeClr val="bg1"/>
              </a:solidFill>
              <a:effectLst>
                <a:outerShdw blurRad="38100" dist="38100" dir="2700000" algn="tl">
                  <a:srgbClr val="000000">
                    <a:alpha val="43137"/>
                  </a:srgbClr>
                </a:outerShdw>
              </a:effectLst>
              <a:latin typeface="楷体" pitchFamily="49" charset="-122"/>
              <a:ea typeface="楷体" pitchFamily="49" charset="-122"/>
            </a:endParaRPr>
          </a:p>
        </p:txBody>
      </p:sp>
      <p:sp>
        <p:nvSpPr>
          <p:cNvPr id="52" name="Rectangle 26"/>
          <p:cNvSpPr/>
          <p:nvPr/>
        </p:nvSpPr>
        <p:spPr bwMode="auto">
          <a:xfrm>
            <a:off x="1700827" y="894111"/>
            <a:ext cx="3156925" cy="879524"/>
          </a:xfrm>
          <a:prstGeom prst="rect">
            <a:avLst/>
          </a:prstGeom>
          <a:solidFill>
            <a:schemeClr val="accent5">
              <a:lumMod val="50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粗略了解用户需求</a:t>
            </a:r>
            <a:endParaRPr lang="en-US" altLang="zh-CN"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p:txBody>
      </p:sp>
      <p:sp>
        <p:nvSpPr>
          <p:cNvPr id="53" name="Rectangle 26"/>
          <p:cNvSpPr/>
          <p:nvPr/>
        </p:nvSpPr>
        <p:spPr bwMode="auto">
          <a:xfrm>
            <a:off x="5000628" y="889261"/>
            <a:ext cx="3429024" cy="879524"/>
          </a:xfrm>
          <a:prstGeom prst="rect">
            <a:avLst/>
          </a:prstGeom>
          <a:solidFill>
            <a:schemeClr val="accent5">
              <a:lumMod val="50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90000"/>
              </a:lnSpc>
              <a:buSzPct val="90000"/>
            </a:pPr>
            <a:r>
              <a:rPr lang="zh-CN" altLang="en-US"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rPr>
              <a:t>提出可行方案</a:t>
            </a:r>
            <a:endParaRPr lang="en-US" altLang="zh-CN" sz="2400" b="1" dirty="0">
              <a:gradFill>
                <a:gsLst>
                  <a:gs pos="85000">
                    <a:srgbClr val="FFFFFF"/>
                  </a:gs>
                  <a:gs pos="0">
                    <a:srgbClr val="FFFFFF"/>
                  </a:gs>
                </a:gsLst>
                <a:lin ang="5400000" scaled="0"/>
              </a:gradFill>
              <a:effectLst>
                <a:outerShdw blurRad="38100" dist="38100" dir="2700000" algn="tl">
                  <a:srgbClr val="000000">
                    <a:alpha val="43137"/>
                  </a:srgbClr>
                </a:outerShdw>
              </a:effectLst>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7" grpId="0" animBg="1"/>
      <p:bldP spid="48" grpId="0" animBg="1"/>
      <p:bldP spid="49" grpId="0" animBg="1"/>
      <p:bldP spid="50" grpId="0" animBg="1"/>
      <p:bldP spid="51" grpId="0" animBg="1"/>
      <p:bldP spid="52" grpId="0" animBg="1"/>
      <p:bldP spid="53"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4152099"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解决需求分析困难的办法</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组合 43"/>
          <p:cNvGrpSpPr/>
          <p:nvPr/>
        </p:nvGrpSpPr>
        <p:grpSpPr>
          <a:xfrm>
            <a:off x="2554053" y="1653610"/>
            <a:ext cx="2004144" cy="2003622"/>
            <a:chOff x="2509417" y="1653610"/>
            <a:chExt cx="2004144" cy="2003622"/>
          </a:xfrm>
        </p:grpSpPr>
        <p:sp>
          <p:nvSpPr>
            <p:cNvPr id="48"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9"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4" name="组合 55"/>
          <p:cNvGrpSpPr/>
          <p:nvPr/>
        </p:nvGrpSpPr>
        <p:grpSpPr>
          <a:xfrm>
            <a:off x="428596" y="1658222"/>
            <a:ext cx="2004144" cy="2003622"/>
            <a:chOff x="428596" y="1658222"/>
            <a:chExt cx="2004144" cy="2003622"/>
          </a:xfrm>
        </p:grpSpPr>
        <p:sp>
          <p:nvSpPr>
            <p:cNvPr id="42" name="Rectangle 8"/>
            <p:cNvSpPr/>
            <p:nvPr/>
          </p:nvSpPr>
          <p:spPr bwMode="auto">
            <a:xfrm>
              <a:off x="428596" y="1658222"/>
              <a:ext cx="2004144" cy="2003622"/>
            </a:xfrm>
            <a:prstGeom prst="rect">
              <a:avLst/>
            </a:prstGeom>
            <a:solidFill>
              <a:schemeClr val="accent4">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访谈</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0" name="Picture 7" descr="C:\Users\Jonahs\Dropbox\Projects SCOTT\MEET Windows Azure\source\Background\tile-icon-id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2143122"/>
              <a:ext cx="638782" cy="638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54"/>
          <p:cNvGrpSpPr/>
          <p:nvPr/>
        </p:nvGrpSpPr>
        <p:grpSpPr>
          <a:xfrm>
            <a:off x="4670524" y="1653610"/>
            <a:ext cx="2004144" cy="2003622"/>
            <a:chOff x="4670524" y="1653610"/>
            <a:chExt cx="2004144" cy="2003622"/>
          </a:xfrm>
          <a:solidFill>
            <a:schemeClr val="accent6">
              <a:lumMod val="50000"/>
            </a:schemeClr>
          </a:solidFill>
        </p:grpSpPr>
        <p:sp>
          <p:nvSpPr>
            <p:cNvPr id="45" name="Rectangle 3"/>
            <p:cNvSpPr/>
            <p:nvPr/>
          </p:nvSpPr>
          <p:spPr bwMode="auto">
            <a:xfrm>
              <a:off x="4670524" y="1653610"/>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1" name="Freeform 6"/>
            <p:cNvSpPr>
              <a:spLocks noEditPoints="1"/>
            </p:cNvSpPr>
            <p:nvPr/>
          </p:nvSpPr>
          <p:spPr bwMode="auto">
            <a:xfrm>
              <a:off x="5286380" y="2000246"/>
              <a:ext cx="620993" cy="736288"/>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grpSp>
        <p:nvGrpSpPr>
          <p:cNvPr id="6" name="组合 53"/>
          <p:cNvGrpSpPr/>
          <p:nvPr/>
        </p:nvGrpSpPr>
        <p:grpSpPr>
          <a:xfrm>
            <a:off x="6742360" y="1658222"/>
            <a:ext cx="2004144" cy="2003622"/>
            <a:chOff x="6742360" y="1658222"/>
            <a:chExt cx="2004144" cy="2003622"/>
          </a:xfrm>
        </p:grpSpPr>
        <p:sp>
          <p:nvSpPr>
            <p:cNvPr id="35"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快速建立软件原型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2"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7434821" y="2425477"/>
              <a:ext cx="240017" cy="322259"/>
            </a:xfrm>
            <a:prstGeom prst="rect">
              <a:avLst/>
            </a:prstGeom>
          </p:spPr>
        </p:pic>
        <p:sp>
          <p:nvSpPr>
            <p:cNvPr id="53" name="Freeform 61"/>
            <p:cNvSpPr>
              <a:spLocks/>
            </p:cNvSpPr>
            <p:nvPr/>
          </p:nvSpPr>
          <p:spPr bwMode="black">
            <a:xfrm rot="10800000">
              <a:off x="7655984" y="2189274"/>
              <a:ext cx="345040" cy="498769"/>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35">
                <a:defRPr/>
              </a:pPr>
              <a:endParaRPr lang="en-US" sz="700" kern="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
                                        </p:tgtEl>
                                      </p:cBhvr>
                                    </p:animEffect>
                                    <p:animScale>
                                      <p:cBhvr>
                                        <p:cTn id="7"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0"/>
          <p:cNvSpPr/>
          <p:nvPr/>
        </p:nvSpPr>
        <p:spPr bwMode="auto">
          <a:xfrm>
            <a:off x="2000232" y="3214692"/>
            <a:ext cx="6929486" cy="114300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endParaRPr lang="en-US" alt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 name="Rectangle 10"/>
          <p:cNvSpPr/>
          <p:nvPr/>
        </p:nvSpPr>
        <p:spPr bwMode="auto">
          <a:xfrm>
            <a:off x="2000232" y="2447346"/>
            <a:ext cx="6929486" cy="46065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endParaRPr lang="en-US" alt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 name="Rectangle 10"/>
          <p:cNvSpPr/>
          <p:nvPr/>
        </p:nvSpPr>
        <p:spPr bwMode="auto">
          <a:xfrm>
            <a:off x="2000232" y="1714494"/>
            <a:ext cx="6929486" cy="46065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endParaRPr lang="en-US" alt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5054589" cy="954107"/>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3</a:t>
            </a:r>
            <a:r>
              <a:rPr lang="zh-CN" altLang="en-US" sz="28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800" b="1" dirty="0">
              <a:gradFill>
                <a:gsLst>
                  <a:gs pos="0">
                    <a:srgbClr val="FFFFFF"/>
                  </a:gs>
                  <a:gs pos="100000">
                    <a:srgbClr val="FFFFFF"/>
                  </a:gs>
                </a:gsLst>
                <a:lin ang="5400000" scaled="0"/>
              </a:gradFill>
              <a:latin typeface="楷体" pitchFamily="49" charset="-122"/>
              <a:ea typeface="楷体" pitchFamily="49" charset="-122"/>
            </a:endParaRPr>
          </a:p>
          <a:p>
            <a:pP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1229829" name="Picture 5" descr="C:\Program Files (x86)\Microsoft Office\MEDIA\CAGCAT10\j0287005.wmf"/>
          <p:cNvPicPr>
            <a:picLocks noChangeAspect="1" noChangeArrowheads="1"/>
          </p:cNvPicPr>
          <p:nvPr/>
        </p:nvPicPr>
        <p:blipFill>
          <a:blip r:embed="rId3"/>
          <a:srcRect/>
          <a:stretch>
            <a:fillRect/>
          </a:stretch>
        </p:blipFill>
        <p:spPr bwMode="auto">
          <a:xfrm>
            <a:off x="500034" y="1857370"/>
            <a:ext cx="1358020" cy="2331267"/>
          </a:xfrm>
          <a:prstGeom prst="rect">
            <a:avLst/>
          </a:prstGeom>
          <a:noFill/>
        </p:spPr>
      </p:pic>
      <p:sp>
        <p:nvSpPr>
          <p:cNvPr id="21" name="TextBox 20"/>
          <p:cNvSpPr txBox="1"/>
          <p:nvPr/>
        </p:nvSpPr>
        <p:spPr>
          <a:xfrm>
            <a:off x="357158" y="1285866"/>
            <a:ext cx="1620957"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输入数据</a:t>
            </a:r>
          </a:p>
        </p:txBody>
      </p:sp>
      <p:sp>
        <p:nvSpPr>
          <p:cNvPr id="22" name="TextBox 21"/>
          <p:cNvSpPr txBox="1"/>
          <p:nvPr/>
        </p:nvSpPr>
        <p:spPr>
          <a:xfrm>
            <a:off x="357158" y="4214824"/>
            <a:ext cx="1627369"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输出信息</a:t>
            </a:r>
          </a:p>
        </p:txBody>
      </p:sp>
      <p:sp>
        <p:nvSpPr>
          <p:cNvPr id="23" name="矩形 22"/>
          <p:cNvSpPr/>
          <p:nvPr/>
        </p:nvSpPr>
        <p:spPr>
          <a:xfrm>
            <a:off x="2000232" y="1714494"/>
            <a:ext cx="6643734" cy="2677656"/>
          </a:xfrm>
          <a:prstGeom prst="rect">
            <a:avLst/>
          </a:prstGeom>
        </p:spPr>
        <p:txBody>
          <a:bodyPr wrap="square">
            <a:spAutoFit/>
          </a:bodyPr>
          <a:lstStyle/>
          <a:p>
            <a:r>
              <a:rPr lang="zh-CN" altLang="en-US" sz="2400" b="1" dirty="0">
                <a:latin typeface="楷体" pitchFamily="49" charset="-122"/>
                <a:ea typeface="楷体" pitchFamily="49" charset="-122"/>
              </a:rPr>
              <a:t>可行性研究</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目标系统的高层数据流图</a:t>
            </a:r>
            <a:endParaRPr lang="en-US" altLang="zh-CN" sz="2400" b="1" dirty="0">
              <a:latin typeface="楷体" pitchFamily="49" charset="-122"/>
              <a:ea typeface="楷体" pitchFamily="49" charset="-122"/>
            </a:endParaRPr>
          </a:p>
          <a:p>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需求分析</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把数据流和数据存储定义到元素级</a:t>
            </a:r>
            <a:endParaRPr lang="en-US" altLang="zh-CN" sz="2400" b="1" dirty="0">
              <a:latin typeface="楷体" pitchFamily="49" charset="-122"/>
              <a:ea typeface="楷体" pitchFamily="49" charset="-122"/>
            </a:endParaRPr>
          </a:p>
          <a:p>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做法：通常从数据流图的输出端着手分析，这是因为系统的基本功能是产生这些输出，输出数据决定了系统必须具有的最基本的组成元素。</a:t>
            </a: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slide(fromTop)">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29829"/>
                                        </p:tgtEl>
                                        <p:attrNameLst>
                                          <p:attrName>style.visibility</p:attrName>
                                        </p:attrNameLst>
                                      </p:cBhvr>
                                      <p:to>
                                        <p:strVal val="visible"/>
                                      </p:to>
                                    </p:set>
                                    <p:animEffect transition="in" filter="slide(fromTop)">
                                      <p:cBhvr>
                                        <p:cTn id="12" dur="500"/>
                                        <p:tgtEl>
                                          <p:spTgt spid="122982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slide(fromTop)">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23">
                                            <p:txEl>
                                              <p:pRg st="0" end="0"/>
                                            </p:txEl>
                                          </p:spTgt>
                                        </p:tgtEl>
                                        <p:attrNameLst>
                                          <p:attrName>style.visibility</p:attrName>
                                        </p:attrNameLst>
                                      </p:cBhvr>
                                      <p:to>
                                        <p:strVal val="visible"/>
                                      </p:to>
                                    </p:set>
                                    <p:animEffect transition="in" filter="slide(fromTop)">
                                      <p:cBhvr>
                                        <p:cTn id="22" dur="500"/>
                                        <p:tgtEl>
                                          <p:spTgt spid="2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23">
                                            <p:txEl>
                                              <p:pRg st="2" end="2"/>
                                            </p:txEl>
                                          </p:spTgt>
                                        </p:tgtEl>
                                        <p:attrNameLst>
                                          <p:attrName>style.visibility</p:attrName>
                                        </p:attrNameLst>
                                      </p:cBhvr>
                                      <p:to>
                                        <p:strVal val="visible"/>
                                      </p:to>
                                    </p:set>
                                    <p:animEffect transition="in" filter="slide(fromTop)">
                                      <p:cBhvr>
                                        <p:cTn id="31" dur="500"/>
                                        <p:tgtEl>
                                          <p:spTgt spid="2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nodeType="clickEffect">
                                  <p:stCondLst>
                                    <p:cond delay="0"/>
                                  </p:stCondLst>
                                  <p:childTnLst>
                                    <p:set>
                                      <p:cBhvr>
                                        <p:cTn id="39" dur="1" fill="hold">
                                          <p:stCondLst>
                                            <p:cond delay="0"/>
                                          </p:stCondLst>
                                        </p:cTn>
                                        <p:tgtEl>
                                          <p:spTgt spid="23">
                                            <p:txEl>
                                              <p:pRg st="4" end="4"/>
                                            </p:txEl>
                                          </p:spTgt>
                                        </p:tgtEl>
                                        <p:attrNameLst>
                                          <p:attrName>style.visibility</p:attrName>
                                        </p:attrNameLst>
                                      </p:cBhvr>
                                      <p:to>
                                        <p:strVal val="visible"/>
                                      </p:to>
                                    </p:set>
                                    <p:animEffect transition="in" filter="slide(fromTop)">
                                      <p:cBhvr>
                                        <p:cTn id="40" dur="500"/>
                                        <p:tgtEl>
                                          <p:spTgt spid="23">
                                            <p:txEl>
                                              <p:pRg st="4" end="4"/>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4" grpId="0" animBg="1"/>
      <p:bldP spid="21" grpId="0"/>
      <p:bldP spid="2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10"/>
          <p:cNvSpPr/>
          <p:nvPr/>
        </p:nvSpPr>
        <p:spPr bwMode="auto">
          <a:xfrm>
            <a:off x="2000232" y="3429006"/>
            <a:ext cx="6929486" cy="1143008"/>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endParaRPr lang="en-US" alt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 name="Rectangle 10"/>
          <p:cNvSpPr/>
          <p:nvPr/>
        </p:nvSpPr>
        <p:spPr bwMode="auto">
          <a:xfrm>
            <a:off x="2000232" y="2304470"/>
            <a:ext cx="6929486" cy="838784"/>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endParaRPr lang="en-US" alt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 name="Rectangle 10"/>
          <p:cNvSpPr/>
          <p:nvPr/>
        </p:nvSpPr>
        <p:spPr bwMode="auto">
          <a:xfrm>
            <a:off x="2000232" y="1571618"/>
            <a:ext cx="6929486" cy="460651"/>
          </a:xfrm>
          <a:prstGeom prst="rect">
            <a:avLst/>
          </a:prstGeom>
          <a:solidFill>
            <a:schemeClr val="tx2">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endParaRPr lang="en-US" alt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5054589" cy="954107"/>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3</a:t>
            </a:r>
            <a:r>
              <a:rPr lang="zh-CN" altLang="en-US" sz="28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800" b="1" dirty="0">
              <a:gradFill>
                <a:gsLst>
                  <a:gs pos="0">
                    <a:srgbClr val="FFFFFF"/>
                  </a:gs>
                  <a:gs pos="100000">
                    <a:srgbClr val="FFFFFF"/>
                  </a:gs>
                </a:gsLst>
                <a:lin ang="5400000" scaled="0"/>
              </a:gradFill>
              <a:latin typeface="楷体" pitchFamily="49" charset="-122"/>
              <a:ea typeface="楷体" pitchFamily="49" charset="-122"/>
            </a:endParaRPr>
          </a:p>
          <a:p>
            <a:pP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1229829" name="Picture 5" descr="C:\Program Files (x86)\Microsoft Office\MEDIA\CAGCAT10\j0287005.wmf"/>
          <p:cNvPicPr>
            <a:picLocks noChangeAspect="1" noChangeArrowheads="1"/>
          </p:cNvPicPr>
          <p:nvPr/>
        </p:nvPicPr>
        <p:blipFill>
          <a:blip r:embed="rId3"/>
          <a:srcRect/>
          <a:stretch>
            <a:fillRect/>
          </a:stretch>
        </p:blipFill>
        <p:spPr bwMode="auto">
          <a:xfrm>
            <a:off x="500034" y="1857370"/>
            <a:ext cx="1358020" cy="2331267"/>
          </a:xfrm>
          <a:prstGeom prst="rect">
            <a:avLst/>
          </a:prstGeom>
          <a:noFill/>
        </p:spPr>
      </p:pic>
      <p:sp>
        <p:nvSpPr>
          <p:cNvPr id="21" name="TextBox 20"/>
          <p:cNvSpPr txBox="1"/>
          <p:nvPr/>
        </p:nvSpPr>
        <p:spPr>
          <a:xfrm>
            <a:off x="357158" y="1285866"/>
            <a:ext cx="1620957"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输入数据</a:t>
            </a:r>
          </a:p>
        </p:txBody>
      </p:sp>
      <p:sp>
        <p:nvSpPr>
          <p:cNvPr id="22" name="TextBox 21"/>
          <p:cNvSpPr txBox="1"/>
          <p:nvPr/>
        </p:nvSpPr>
        <p:spPr>
          <a:xfrm>
            <a:off x="357158" y="4214824"/>
            <a:ext cx="1627369"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rgbClr val="FF0000"/>
                </a:solidFill>
                <a:latin typeface="楷体" pitchFamily="49" charset="-122"/>
                <a:ea typeface="楷体" pitchFamily="49" charset="-122"/>
              </a:rPr>
              <a:t>输出信息</a:t>
            </a:r>
          </a:p>
        </p:txBody>
      </p:sp>
      <p:sp>
        <p:nvSpPr>
          <p:cNvPr id="23" name="矩形 22"/>
          <p:cNvSpPr/>
          <p:nvPr/>
        </p:nvSpPr>
        <p:spPr>
          <a:xfrm>
            <a:off x="2000232" y="1571618"/>
            <a:ext cx="6643734" cy="3046988"/>
          </a:xfrm>
          <a:prstGeom prst="rect">
            <a:avLst/>
          </a:prstGeom>
        </p:spPr>
        <p:txBody>
          <a:bodyPr wrap="square">
            <a:spAutoFit/>
          </a:bodyPr>
          <a:lstStyle/>
          <a:p>
            <a:r>
              <a:rPr lang="zh-CN" altLang="en-US" sz="2400" b="1" dirty="0">
                <a:latin typeface="楷体" pitchFamily="49" charset="-122"/>
                <a:ea typeface="楷体" pitchFamily="49" charset="-122"/>
              </a:rPr>
              <a:t>输出数据的组成元素有哪些</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调查访问</a:t>
            </a:r>
            <a:endParaRPr lang="en-US" altLang="zh-CN" sz="2400" b="1" dirty="0">
              <a:latin typeface="楷体" pitchFamily="49" charset="-122"/>
              <a:ea typeface="楷体" pitchFamily="49" charset="-122"/>
            </a:endParaRPr>
          </a:p>
          <a:p>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输出数据如何形成的：输入的或产生的。因此定义了有关算法</a:t>
            </a:r>
            <a:endParaRPr lang="en-US" altLang="zh-CN" sz="2400" b="1" dirty="0">
              <a:latin typeface="楷体" pitchFamily="49" charset="-122"/>
              <a:ea typeface="楷体" pitchFamily="49" charset="-122"/>
            </a:endParaRPr>
          </a:p>
          <a:p>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高层数据流图并未囊括所有细节，回溯会遇到数据元素缺失的问题或算法不清晰的问题。通过沟通解决。</a:t>
            </a: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animEffect transition="in" filter="slide(fromTop)">
                                      <p:cBhvr>
                                        <p:cTn id="7" dur="500"/>
                                        <p:tgtEl>
                                          <p:spTgt spid="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23">
                                            <p:txEl>
                                              <p:pRg st="2" end="2"/>
                                            </p:txEl>
                                          </p:spTgt>
                                        </p:tgtEl>
                                        <p:attrNameLst>
                                          <p:attrName>style.visibility</p:attrName>
                                        </p:attrNameLst>
                                      </p:cBhvr>
                                      <p:to>
                                        <p:strVal val="visible"/>
                                      </p:to>
                                    </p:set>
                                    <p:animEffect transition="in" filter="slide(fromTop)">
                                      <p:cBhvr>
                                        <p:cTn id="12" dur="500"/>
                                        <p:tgtEl>
                                          <p:spTgt spid="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3">
                                            <p:txEl>
                                              <p:pRg st="4" end="4"/>
                                            </p:txEl>
                                          </p:spTgt>
                                        </p:tgtEl>
                                        <p:attrNameLst>
                                          <p:attrName>style.visibility</p:attrName>
                                        </p:attrNameLst>
                                      </p:cBhvr>
                                      <p:to>
                                        <p:strVal val="visible"/>
                                      </p:to>
                                    </p:set>
                                    <p:animEffect transition="in" filter="slide(fromTop)">
                                      <p:cBhvr>
                                        <p:cTn id="17" dur="500"/>
                                        <p:tgtEl>
                                          <p:spTgt spid="23">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5" grpId="0" animBg="1"/>
      <p:bldP spid="2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5054589" cy="954107"/>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3</a:t>
            </a:r>
            <a:r>
              <a:rPr lang="zh-CN" altLang="en-US" sz="28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800" b="1" dirty="0">
              <a:gradFill>
                <a:gsLst>
                  <a:gs pos="0">
                    <a:srgbClr val="FFFFFF"/>
                  </a:gs>
                  <a:gs pos="100000">
                    <a:srgbClr val="FFFFFF"/>
                  </a:gs>
                </a:gsLst>
                <a:lin ang="5400000" scaled="0"/>
              </a:gradFill>
              <a:latin typeface="楷体" pitchFamily="49" charset="-122"/>
              <a:ea typeface="楷体" pitchFamily="49" charset="-122"/>
            </a:endParaRPr>
          </a:p>
          <a:p>
            <a:pP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12" name="Picture 3" descr="rj18"/>
          <p:cNvPicPr>
            <a:picLocks noChangeAspect="1" noChangeArrowheads="1"/>
          </p:cNvPicPr>
          <p:nvPr/>
        </p:nvPicPr>
        <p:blipFill>
          <a:blip r:embed="rId3"/>
          <a:srcRect/>
          <a:stretch>
            <a:fillRect/>
          </a:stretch>
        </p:blipFill>
        <p:spPr bwMode="auto">
          <a:xfrm>
            <a:off x="714348" y="1571618"/>
            <a:ext cx="7777163" cy="2579688"/>
          </a:xfrm>
          <a:prstGeom prst="rect">
            <a:avLst/>
          </a:prstGeom>
          <a:ln>
            <a:noFill/>
          </a:ln>
          <a:effectLst>
            <a:softEdge rad="112500"/>
          </a:effectLst>
        </p:spPr>
      </p:pic>
      <p:sp>
        <p:nvSpPr>
          <p:cNvPr id="13" name="TextBox 12"/>
          <p:cNvSpPr txBox="1"/>
          <p:nvPr/>
        </p:nvSpPr>
        <p:spPr>
          <a:xfrm>
            <a:off x="785786" y="4097060"/>
            <a:ext cx="5594801" cy="1046440"/>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gradFill>
                  <a:gsLst>
                    <a:gs pos="0">
                      <a:srgbClr val="FFFFFF"/>
                    </a:gs>
                    <a:gs pos="100000">
                      <a:srgbClr val="FFFFFF"/>
                    </a:gs>
                  </a:gsLst>
                  <a:lin ang="5400000" scaled="0"/>
                </a:gradFill>
                <a:latin typeface="楷体" pitchFamily="49" charset="-122"/>
                <a:ea typeface="楷体" pitchFamily="49" charset="-122"/>
              </a:rPr>
              <a:t>数据元素信息：记录在数据字典中</a:t>
            </a:r>
            <a:endParaRPr lang="en-US" altLang="zh-CN" sz="2800" b="1" dirty="0">
              <a:gradFill>
                <a:gsLst>
                  <a:gs pos="0">
                    <a:srgbClr val="FFFFFF"/>
                  </a:gs>
                  <a:gs pos="100000">
                    <a:srgbClr val="FFFFFF"/>
                  </a:gs>
                </a:gsLst>
                <a:lin ang="5400000" scaled="0"/>
              </a:gradFill>
              <a:latin typeface="楷体" pitchFamily="49" charset="-122"/>
              <a:ea typeface="楷体" pitchFamily="49" charset="-122"/>
            </a:endParaRPr>
          </a:p>
          <a:p>
            <a:pPr>
              <a:lnSpc>
                <a:spcPct val="90000"/>
              </a:lnSpc>
              <a:spcBef>
                <a:spcPct val="20000"/>
              </a:spcBef>
              <a:buSzPct val="90000"/>
            </a:pPr>
            <a:r>
              <a:rPr lang="zh-CN" altLang="en-US" sz="2800" b="1" dirty="0">
                <a:gradFill>
                  <a:gsLst>
                    <a:gs pos="0">
                      <a:srgbClr val="FFFFFF"/>
                    </a:gs>
                    <a:gs pos="100000">
                      <a:srgbClr val="FFFFFF"/>
                    </a:gs>
                  </a:gsLst>
                  <a:lin ang="5400000" scaled="0"/>
                </a:gradFill>
                <a:latin typeface="楷体" pitchFamily="49" charset="-122"/>
                <a:ea typeface="楷体" pitchFamily="49" charset="-122"/>
              </a:rPr>
              <a:t>算法简明信息：记录在</a:t>
            </a:r>
            <a:r>
              <a:rPr lang="en-US" altLang="zh-CN" sz="2800" b="1" dirty="0">
                <a:gradFill>
                  <a:gsLst>
                    <a:gs pos="0">
                      <a:srgbClr val="FFFFFF"/>
                    </a:gs>
                    <a:gs pos="100000">
                      <a:srgbClr val="FFFFFF"/>
                    </a:gs>
                  </a:gsLst>
                  <a:lin ang="5400000" scaled="0"/>
                </a:gradFill>
                <a:latin typeface="楷体" pitchFamily="49" charset="-122"/>
                <a:ea typeface="楷体" pitchFamily="49" charset="-122"/>
              </a:rPr>
              <a:t>IPO</a:t>
            </a:r>
            <a:r>
              <a:rPr lang="zh-CN" altLang="en-US" sz="2800" b="1" dirty="0">
                <a:gradFill>
                  <a:gsLst>
                    <a:gs pos="0">
                      <a:srgbClr val="FFFFFF"/>
                    </a:gs>
                    <a:gs pos="100000">
                      <a:srgbClr val="FFFFFF"/>
                    </a:gs>
                  </a:gsLst>
                  <a:lin ang="5400000" scaled="0"/>
                </a:gradFill>
                <a:latin typeface="楷体" pitchFamily="49" charset="-122"/>
                <a:ea typeface="楷体" pitchFamily="49" charset="-122"/>
              </a:rPr>
              <a:t>图中</a:t>
            </a: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Vertical)">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slide(fromLeft)">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4152099"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解决需求分析困难的办法</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组合 43"/>
          <p:cNvGrpSpPr/>
          <p:nvPr/>
        </p:nvGrpSpPr>
        <p:grpSpPr>
          <a:xfrm>
            <a:off x="2554053" y="1653610"/>
            <a:ext cx="2004144" cy="2003622"/>
            <a:chOff x="2509417" y="1653610"/>
            <a:chExt cx="2004144" cy="2003622"/>
          </a:xfrm>
        </p:grpSpPr>
        <p:sp>
          <p:nvSpPr>
            <p:cNvPr id="48"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9"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4" name="组合 55"/>
          <p:cNvGrpSpPr/>
          <p:nvPr/>
        </p:nvGrpSpPr>
        <p:grpSpPr>
          <a:xfrm>
            <a:off x="428596" y="1658222"/>
            <a:ext cx="2004144" cy="2003622"/>
            <a:chOff x="428596" y="1658222"/>
            <a:chExt cx="2004144" cy="2003622"/>
          </a:xfrm>
        </p:grpSpPr>
        <p:sp>
          <p:nvSpPr>
            <p:cNvPr id="42" name="Rectangle 8"/>
            <p:cNvSpPr/>
            <p:nvPr/>
          </p:nvSpPr>
          <p:spPr bwMode="auto">
            <a:xfrm>
              <a:off x="428596" y="1658222"/>
              <a:ext cx="2004144" cy="2003622"/>
            </a:xfrm>
            <a:prstGeom prst="rect">
              <a:avLst/>
            </a:prstGeom>
            <a:solidFill>
              <a:schemeClr val="accent4">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访谈</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0" name="Picture 7" descr="C:\Users\Jonahs\Dropbox\Projects SCOTT\MEET Windows Azure\source\Background\tile-icon-id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2143122"/>
              <a:ext cx="638782" cy="638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54"/>
          <p:cNvGrpSpPr/>
          <p:nvPr/>
        </p:nvGrpSpPr>
        <p:grpSpPr>
          <a:xfrm>
            <a:off x="4670524" y="1653610"/>
            <a:ext cx="2004144" cy="2003622"/>
            <a:chOff x="4670524" y="1653610"/>
            <a:chExt cx="2004144" cy="2003622"/>
          </a:xfrm>
          <a:solidFill>
            <a:schemeClr val="accent6">
              <a:lumMod val="50000"/>
            </a:schemeClr>
          </a:solidFill>
        </p:grpSpPr>
        <p:sp>
          <p:nvSpPr>
            <p:cNvPr id="45" name="Rectangle 3"/>
            <p:cNvSpPr/>
            <p:nvPr/>
          </p:nvSpPr>
          <p:spPr bwMode="auto">
            <a:xfrm>
              <a:off x="4670524" y="1653610"/>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1" name="Freeform 6"/>
            <p:cNvSpPr>
              <a:spLocks noEditPoints="1"/>
            </p:cNvSpPr>
            <p:nvPr/>
          </p:nvSpPr>
          <p:spPr bwMode="auto">
            <a:xfrm>
              <a:off x="5286380" y="2000246"/>
              <a:ext cx="620993" cy="736288"/>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grpSp>
        <p:nvGrpSpPr>
          <p:cNvPr id="6" name="组合 53"/>
          <p:cNvGrpSpPr/>
          <p:nvPr/>
        </p:nvGrpSpPr>
        <p:grpSpPr>
          <a:xfrm>
            <a:off x="6742360" y="1658222"/>
            <a:ext cx="2004144" cy="2003622"/>
            <a:chOff x="6742360" y="1658222"/>
            <a:chExt cx="2004144" cy="2003622"/>
          </a:xfrm>
        </p:grpSpPr>
        <p:sp>
          <p:nvSpPr>
            <p:cNvPr id="35"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快速建立软件原型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2"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7434821" y="2425477"/>
              <a:ext cx="240017" cy="322259"/>
            </a:xfrm>
            <a:prstGeom prst="rect">
              <a:avLst/>
            </a:prstGeom>
          </p:spPr>
        </p:pic>
        <p:sp>
          <p:nvSpPr>
            <p:cNvPr id="53" name="Freeform 61"/>
            <p:cNvSpPr>
              <a:spLocks/>
            </p:cNvSpPr>
            <p:nvPr/>
          </p:nvSpPr>
          <p:spPr bwMode="black">
            <a:xfrm rot="10800000">
              <a:off x="7655984" y="2189274"/>
              <a:ext cx="345040" cy="498769"/>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35">
                <a:defRPr/>
              </a:pPr>
              <a:endParaRPr lang="en-US" sz="700" kern="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5054589" cy="954107"/>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4</a:t>
            </a:r>
            <a:r>
              <a:rPr lang="zh-CN" altLang="en-US" sz="28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800" b="1" dirty="0">
              <a:gradFill>
                <a:gsLst>
                  <a:gs pos="0">
                    <a:srgbClr val="FFFFFF"/>
                  </a:gs>
                  <a:gs pos="100000">
                    <a:srgbClr val="FFFFFF"/>
                  </a:gs>
                </a:gsLst>
                <a:lin ang="5400000" scaled="0"/>
              </a:gradFill>
              <a:latin typeface="楷体" pitchFamily="49" charset="-122"/>
              <a:ea typeface="楷体" pitchFamily="49" charset="-122"/>
            </a:endParaRPr>
          </a:p>
          <a:p>
            <a:pP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15" name="Picture 7" descr="C:\Users\Jonahs\Dropbox\Projects SCOTT\MEET Windows Azure\source\Background\tile-icon-id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2910" y="1643056"/>
            <a:ext cx="638782" cy="638616"/>
          </a:xfrm>
          <a:prstGeom prst="rect">
            <a:avLst/>
          </a:prstGeom>
          <a:noFill/>
          <a:extLst>
            <a:ext uri="{909E8E84-426E-40DD-AFC4-6F175D3DCCD1}">
              <a14:hiddenFill xmlns:a14="http://schemas.microsoft.com/office/drawing/2010/main">
                <a:solidFill>
                  <a:srgbClr val="FFFFFF"/>
                </a:solidFill>
              </a14:hiddenFill>
            </a:ext>
          </a:extLst>
        </p:spPr>
      </p:pic>
      <p:sp>
        <p:nvSpPr>
          <p:cNvPr id="16" name="Freeform 81"/>
          <p:cNvSpPr>
            <a:spLocks noChangeAspect="1" noEditPoints="1"/>
          </p:cNvSpPr>
          <p:nvPr/>
        </p:nvSpPr>
        <p:spPr bwMode="black">
          <a:xfrm>
            <a:off x="642910" y="2643188"/>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sp>
        <p:nvSpPr>
          <p:cNvPr id="17" name="右大括号 16"/>
          <p:cNvSpPr/>
          <p:nvPr/>
        </p:nvSpPr>
        <p:spPr>
          <a:xfrm>
            <a:off x="1643042" y="1785932"/>
            <a:ext cx="357190" cy="1214446"/>
          </a:xfrm>
          <a:prstGeom prst="rightBrace">
            <a:avLst/>
          </a:prstGeom>
          <a:ln w="28575">
            <a:solidFill>
              <a:srgbClr val="FFFF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8" name="TextBox 17"/>
          <p:cNvSpPr txBox="1"/>
          <p:nvPr/>
        </p:nvSpPr>
        <p:spPr>
          <a:xfrm>
            <a:off x="2285984" y="2071684"/>
            <a:ext cx="1627369"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隔离用户</a:t>
            </a:r>
          </a:p>
        </p:txBody>
      </p:sp>
      <p:sp>
        <p:nvSpPr>
          <p:cNvPr id="19" name="TextBox 18"/>
          <p:cNvSpPr txBox="1"/>
          <p:nvPr/>
        </p:nvSpPr>
        <p:spPr>
          <a:xfrm>
            <a:off x="4104167" y="2071684"/>
            <a:ext cx="2348720"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容易产生误解</a:t>
            </a:r>
          </a:p>
        </p:txBody>
      </p:sp>
      <p:sp>
        <p:nvSpPr>
          <p:cNvPr id="20" name="TextBox 19"/>
          <p:cNvSpPr txBox="1"/>
          <p:nvPr/>
        </p:nvSpPr>
        <p:spPr>
          <a:xfrm>
            <a:off x="6643702" y="2071684"/>
            <a:ext cx="2348720"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容易遗漏信息</a:t>
            </a:r>
          </a:p>
        </p:txBody>
      </p:sp>
      <p:sp>
        <p:nvSpPr>
          <p:cNvPr id="21" name="下箭头 20"/>
          <p:cNvSpPr/>
          <p:nvPr/>
        </p:nvSpPr>
        <p:spPr bwMode="auto">
          <a:xfrm>
            <a:off x="857224" y="3357568"/>
            <a:ext cx="285752" cy="428628"/>
          </a:xfrm>
          <a:prstGeom prst="downArrow">
            <a:avLst/>
          </a:prstGeom>
          <a:solidFill>
            <a:schemeClr val="tx1"/>
          </a:solidFill>
          <a:ln>
            <a:solidFill>
              <a:srgbClr val="FFFF0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23" name="矩形 22"/>
          <p:cNvSpPr/>
          <p:nvPr/>
        </p:nvSpPr>
        <p:spPr>
          <a:xfrm>
            <a:off x="71406" y="4000510"/>
            <a:ext cx="2500330" cy="830997"/>
          </a:xfrm>
          <a:prstGeom prst="rect">
            <a:avLst/>
          </a:prstGeom>
          <a:solidFill>
            <a:schemeClr val="tx1"/>
          </a:solidFill>
        </p:spPr>
        <p:txBody>
          <a:bodyPr wrap="square">
            <a:spAutoFit/>
          </a:bodyPr>
          <a:lstStyle/>
          <a:p>
            <a:pPr algn="ctr"/>
            <a:r>
              <a:rPr lang="zh-CN" altLang="en-US" sz="2400" b="1" dirty="0">
                <a:solidFill>
                  <a:schemeClr val="tx2">
                    <a:lumMod val="50000"/>
                  </a:schemeClr>
                </a:solidFill>
                <a:latin typeface="楷体" pitchFamily="49" charset="-122"/>
                <a:ea typeface="楷体" pitchFamily="49" charset="-122"/>
              </a:rPr>
              <a:t>简易的应用规格说明技术</a:t>
            </a:r>
          </a:p>
        </p:txBody>
      </p:sp>
      <p:sp>
        <p:nvSpPr>
          <p:cNvPr id="24" name="矩形 23"/>
          <p:cNvSpPr/>
          <p:nvPr/>
        </p:nvSpPr>
        <p:spPr>
          <a:xfrm>
            <a:off x="2714612" y="3657437"/>
            <a:ext cx="6429388" cy="1200329"/>
          </a:xfrm>
          <a:prstGeom prst="rect">
            <a:avLst/>
          </a:prstGeom>
          <a:solidFill>
            <a:schemeClr val="accent1">
              <a:lumMod val="20000"/>
              <a:lumOff val="80000"/>
            </a:schemeClr>
          </a:solidFill>
        </p:spPr>
        <p:txBody>
          <a:bodyPr wrap="square">
            <a:spAutoFit/>
          </a:bodyPr>
          <a:lstStyle/>
          <a:p>
            <a:r>
              <a:rPr lang="zh-CN" altLang="en-US" sz="2400" b="1" dirty="0">
                <a:solidFill>
                  <a:schemeClr val="bg1"/>
                </a:solidFill>
                <a:latin typeface="楷体" pitchFamily="49" charset="-122"/>
                <a:ea typeface="楷体" pitchFamily="49" charset="-122"/>
              </a:rPr>
              <a:t>面向团队的需求收集法，提倡用户与开发者密切合作，共同标识问题，提出解决方案要素，商讨不同方案并指定基本需求。</a:t>
            </a: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80">
                                          <p:stCondLst>
                                            <p:cond delay="0"/>
                                          </p:stCondLst>
                                        </p:cTn>
                                        <p:tgtEl>
                                          <p:spTgt spid="15"/>
                                        </p:tgtEl>
                                      </p:cBhvr>
                                    </p:animEffect>
                                    <p:anim calcmode="lin" valueType="num">
                                      <p:cBhvr>
                                        <p:cTn id="8" dur="1822" tmFilter="0,0; 0.14,0.36; 0.43,0.73; 0.71,0.91; 1.0,1.0">
                                          <p:stCondLst>
                                            <p:cond delay="0"/>
                                          </p:stCondLst>
                                        </p:cTn>
                                        <p:tgtEl>
                                          <p:spTgt spid="15"/>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5"/>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5"/>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5"/>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5"/>
                                        </p:tgtEl>
                                        <p:attrNameLst>
                                          <p:attrName>ppt_y</p:attrName>
                                        </p:attrNameLst>
                                      </p:cBhvr>
                                      <p:tavLst>
                                        <p:tav tm="0" fmla="#ppt_y-sin(pi*$)/81">
                                          <p:val>
                                            <p:fltVal val="0"/>
                                          </p:val>
                                        </p:tav>
                                        <p:tav tm="100000">
                                          <p:val>
                                            <p:fltVal val="1"/>
                                          </p:val>
                                        </p:tav>
                                      </p:tavLst>
                                    </p:anim>
                                    <p:animScale>
                                      <p:cBhvr>
                                        <p:cTn id="13" dur="26">
                                          <p:stCondLst>
                                            <p:cond delay="650"/>
                                          </p:stCondLst>
                                        </p:cTn>
                                        <p:tgtEl>
                                          <p:spTgt spid="15"/>
                                        </p:tgtEl>
                                      </p:cBhvr>
                                      <p:to x="100000" y="60000"/>
                                    </p:animScale>
                                    <p:animScale>
                                      <p:cBhvr>
                                        <p:cTn id="14" dur="166" decel="50000">
                                          <p:stCondLst>
                                            <p:cond delay="676"/>
                                          </p:stCondLst>
                                        </p:cTn>
                                        <p:tgtEl>
                                          <p:spTgt spid="15"/>
                                        </p:tgtEl>
                                      </p:cBhvr>
                                      <p:to x="100000" y="100000"/>
                                    </p:animScale>
                                    <p:animScale>
                                      <p:cBhvr>
                                        <p:cTn id="15" dur="26">
                                          <p:stCondLst>
                                            <p:cond delay="1312"/>
                                          </p:stCondLst>
                                        </p:cTn>
                                        <p:tgtEl>
                                          <p:spTgt spid="15"/>
                                        </p:tgtEl>
                                      </p:cBhvr>
                                      <p:to x="100000" y="80000"/>
                                    </p:animScale>
                                    <p:animScale>
                                      <p:cBhvr>
                                        <p:cTn id="16" dur="166" decel="50000">
                                          <p:stCondLst>
                                            <p:cond delay="1338"/>
                                          </p:stCondLst>
                                        </p:cTn>
                                        <p:tgtEl>
                                          <p:spTgt spid="15"/>
                                        </p:tgtEl>
                                      </p:cBhvr>
                                      <p:to x="100000" y="100000"/>
                                    </p:animScale>
                                    <p:animScale>
                                      <p:cBhvr>
                                        <p:cTn id="17" dur="26">
                                          <p:stCondLst>
                                            <p:cond delay="1642"/>
                                          </p:stCondLst>
                                        </p:cTn>
                                        <p:tgtEl>
                                          <p:spTgt spid="15"/>
                                        </p:tgtEl>
                                      </p:cBhvr>
                                      <p:to x="100000" y="90000"/>
                                    </p:animScale>
                                    <p:animScale>
                                      <p:cBhvr>
                                        <p:cTn id="18" dur="166" decel="50000">
                                          <p:stCondLst>
                                            <p:cond delay="1668"/>
                                          </p:stCondLst>
                                        </p:cTn>
                                        <p:tgtEl>
                                          <p:spTgt spid="15"/>
                                        </p:tgtEl>
                                      </p:cBhvr>
                                      <p:to x="100000" y="100000"/>
                                    </p:animScale>
                                    <p:animScale>
                                      <p:cBhvr>
                                        <p:cTn id="19" dur="26">
                                          <p:stCondLst>
                                            <p:cond delay="1808"/>
                                          </p:stCondLst>
                                        </p:cTn>
                                        <p:tgtEl>
                                          <p:spTgt spid="15"/>
                                        </p:tgtEl>
                                      </p:cBhvr>
                                      <p:to x="100000" y="95000"/>
                                    </p:animScale>
                                    <p:animScale>
                                      <p:cBhvr>
                                        <p:cTn id="20" dur="166" decel="50000">
                                          <p:stCondLst>
                                            <p:cond delay="1834"/>
                                          </p:stCondLst>
                                        </p:cTn>
                                        <p:tgtEl>
                                          <p:spTgt spid="15"/>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down)">
                                      <p:cBhvr>
                                        <p:cTn id="25" dur="580">
                                          <p:stCondLst>
                                            <p:cond delay="0"/>
                                          </p:stCondLst>
                                        </p:cTn>
                                        <p:tgtEl>
                                          <p:spTgt spid="16"/>
                                        </p:tgtEl>
                                      </p:cBhvr>
                                    </p:animEffect>
                                    <p:anim calcmode="lin" valueType="num">
                                      <p:cBhvr>
                                        <p:cTn id="26"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31" dur="26">
                                          <p:stCondLst>
                                            <p:cond delay="650"/>
                                          </p:stCondLst>
                                        </p:cTn>
                                        <p:tgtEl>
                                          <p:spTgt spid="16"/>
                                        </p:tgtEl>
                                      </p:cBhvr>
                                      <p:to x="100000" y="60000"/>
                                    </p:animScale>
                                    <p:animScale>
                                      <p:cBhvr>
                                        <p:cTn id="32" dur="166" decel="50000">
                                          <p:stCondLst>
                                            <p:cond delay="676"/>
                                          </p:stCondLst>
                                        </p:cTn>
                                        <p:tgtEl>
                                          <p:spTgt spid="16"/>
                                        </p:tgtEl>
                                      </p:cBhvr>
                                      <p:to x="100000" y="100000"/>
                                    </p:animScale>
                                    <p:animScale>
                                      <p:cBhvr>
                                        <p:cTn id="33" dur="26">
                                          <p:stCondLst>
                                            <p:cond delay="1312"/>
                                          </p:stCondLst>
                                        </p:cTn>
                                        <p:tgtEl>
                                          <p:spTgt spid="16"/>
                                        </p:tgtEl>
                                      </p:cBhvr>
                                      <p:to x="100000" y="80000"/>
                                    </p:animScale>
                                    <p:animScale>
                                      <p:cBhvr>
                                        <p:cTn id="34" dur="166" decel="50000">
                                          <p:stCondLst>
                                            <p:cond delay="1338"/>
                                          </p:stCondLst>
                                        </p:cTn>
                                        <p:tgtEl>
                                          <p:spTgt spid="16"/>
                                        </p:tgtEl>
                                      </p:cBhvr>
                                      <p:to x="100000" y="100000"/>
                                    </p:animScale>
                                    <p:animScale>
                                      <p:cBhvr>
                                        <p:cTn id="35" dur="26">
                                          <p:stCondLst>
                                            <p:cond delay="1642"/>
                                          </p:stCondLst>
                                        </p:cTn>
                                        <p:tgtEl>
                                          <p:spTgt spid="16"/>
                                        </p:tgtEl>
                                      </p:cBhvr>
                                      <p:to x="100000" y="90000"/>
                                    </p:animScale>
                                    <p:animScale>
                                      <p:cBhvr>
                                        <p:cTn id="36" dur="166" decel="50000">
                                          <p:stCondLst>
                                            <p:cond delay="1668"/>
                                          </p:stCondLst>
                                        </p:cTn>
                                        <p:tgtEl>
                                          <p:spTgt spid="16"/>
                                        </p:tgtEl>
                                      </p:cBhvr>
                                      <p:to x="100000" y="100000"/>
                                    </p:animScale>
                                    <p:animScale>
                                      <p:cBhvr>
                                        <p:cTn id="37" dur="26">
                                          <p:stCondLst>
                                            <p:cond delay="1808"/>
                                          </p:stCondLst>
                                        </p:cTn>
                                        <p:tgtEl>
                                          <p:spTgt spid="16"/>
                                        </p:tgtEl>
                                      </p:cBhvr>
                                      <p:to x="100000" y="95000"/>
                                    </p:animScale>
                                    <p:animScale>
                                      <p:cBhvr>
                                        <p:cTn id="38" dur="166" decel="50000">
                                          <p:stCondLst>
                                            <p:cond delay="1834"/>
                                          </p:stCondLst>
                                        </p:cTn>
                                        <p:tgtEl>
                                          <p:spTgt spid="16"/>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slide(fromLeft)">
                                      <p:cBhvr>
                                        <p:cTn id="43" dur="500"/>
                                        <p:tgtEl>
                                          <p:spTgt spid="18"/>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grpId="0" nodeType="clickEffect">
                                  <p:stCondLst>
                                    <p:cond delay="0"/>
                                  </p:stCondLst>
                                  <p:childTnLst>
                                    <p:set>
                                      <p:cBhvr>
                                        <p:cTn id="47" dur="1" fill="hold">
                                          <p:stCondLst>
                                            <p:cond delay="0"/>
                                          </p:stCondLst>
                                        </p:cTn>
                                        <p:tgtEl>
                                          <p:spTgt spid="19"/>
                                        </p:tgtEl>
                                        <p:attrNameLst>
                                          <p:attrName>style.visibility</p:attrName>
                                        </p:attrNameLst>
                                      </p:cBhvr>
                                      <p:to>
                                        <p:strVal val="visible"/>
                                      </p:to>
                                    </p:set>
                                    <p:animEffect transition="in" filter="slide(fromLeft)">
                                      <p:cBhvr>
                                        <p:cTn id="48" dur="500"/>
                                        <p:tgtEl>
                                          <p:spTgt spid="19"/>
                                        </p:tgtEl>
                                      </p:cBhvr>
                                    </p:animEffect>
                                  </p:childTnLst>
                                </p:cTn>
                              </p:par>
                            </p:childTnLst>
                          </p:cTn>
                        </p:par>
                      </p:childTnLst>
                    </p:cTn>
                  </p:par>
                  <p:par>
                    <p:cTn id="49" fill="hold">
                      <p:stCondLst>
                        <p:cond delay="indefinite"/>
                      </p:stCondLst>
                      <p:childTnLst>
                        <p:par>
                          <p:cTn id="50" fill="hold">
                            <p:stCondLst>
                              <p:cond delay="0"/>
                            </p:stCondLst>
                            <p:childTnLst>
                              <p:par>
                                <p:cTn id="51" presetID="12" presetClass="entr" presetSubtype="8"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slide(fromLeft)">
                                      <p:cBhvr>
                                        <p:cTn id="53" dur="500"/>
                                        <p:tgtEl>
                                          <p:spTgt spid="20"/>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slide(fromTop)">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slide(fromTop)">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8" fill="hold" grpId="0" nodeType="click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slide(fromLeft)">
                                      <p:cBhvr>
                                        <p:cTn id="68"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0" grpId="0"/>
      <p:bldP spid="21" grpId="0" animBg="1"/>
      <p:bldP spid="23" grpId="0" animBg="1"/>
      <p:bldP spid="24"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5054589" cy="954107"/>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4</a:t>
            </a:r>
            <a:r>
              <a:rPr lang="zh-CN" altLang="en-US" sz="28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800" b="1" dirty="0">
              <a:gradFill>
                <a:gsLst>
                  <a:gs pos="0">
                    <a:srgbClr val="FFFFFF"/>
                  </a:gs>
                  <a:gs pos="100000">
                    <a:srgbClr val="FFFFFF"/>
                  </a:gs>
                </a:gsLst>
                <a:lin ang="5400000" scaled="0"/>
              </a:gradFill>
              <a:latin typeface="楷体" pitchFamily="49" charset="-122"/>
              <a:ea typeface="楷体" pitchFamily="49" charset="-122"/>
            </a:endParaRPr>
          </a:p>
          <a:p>
            <a:pP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aphicFrame>
        <p:nvGraphicFramePr>
          <p:cNvPr id="13" name="图示 12"/>
          <p:cNvGraphicFramePr/>
          <p:nvPr>
            <p:extLst>
              <p:ext uri="{D42A27DB-BD31-4B8C-83A1-F6EECF244321}">
                <p14:modId xmlns:p14="http://schemas.microsoft.com/office/powerpoint/2010/main" val="882553533"/>
              </p:ext>
            </p:extLst>
          </p:nvPr>
        </p:nvGraphicFramePr>
        <p:xfrm>
          <a:off x="357158" y="1357304"/>
          <a:ext cx="8643998" cy="16748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矩形 21"/>
          <p:cNvSpPr/>
          <p:nvPr/>
        </p:nvSpPr>
        <p:spPr>
          <a:xfrm>
            <a:off x="357158" y="3143254"/>
            <a:ext cx="8572560" cy="1938992"/>
          </a:xfrm>
          <a:prstGeom prst="rect">
            <a:avLst/>
          </a:prstGeom>
        </p:spPr>
        <p:txBody>
          <a:bodyPr wrap="square">
            <a:spAutoFit/>
          </a:bodyPr>
          <a:lstStyle/>
          <a:p>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通过用户对基本问题的回答，初步确定待解决的问题的范围和解决方案</a:t>
            </a:r>
            <a:endParaRPr lang="en-US" altLang="zh-CN" sz="2400" b="1" dirty="0">
              <a:latin typeface="楷体" pitchFamily="49" charset="-122"/>
              <a:ea typeface="楷体" pitchFamily="49" charset="-122"/>
            </a:endParaRPr>
          </a:p>
          <a:p>
            <a:r>
              <a:rPr lang="en-US" altLang="zh-CN" sz="2400" b="1" dirty="0">
                <a:latin typeface="楷体" pitchFamily="49" charset="-122"/>
                <a:ea typeface="楷体" pitchFamily="49" charset="-122"/>
              </a:rPr>
              <a:t>3.</a:t>
            </a:r>
            <a:r>
              <a:rPr lang="zh-CN" altLang="en-US" sz="2400" b="1" dirty="0">
                <a:latin typeface="楷体" pitchFamily="49" charset="-122"/>
                <a:ea typeface="楷体" pitchFamily="49" charset="-122"/>
              </a:rPr>
              <a:t>开发者和用户双方代表出席，并在开会前发放并查阅产品需求，大家都要准确表达对目标系统的认识</a:t>
            </a:r>
            <a:endParaRPr lang="en-US" altLang="zh-CN" sz="2400" b="1" dirty="0">
              <a:latin typeface="楷体" pitchFamily="49" charset="-122"/>
              <a:ea typeface="楷体" pitchFamily="49" charset="-122"/>
            </a:endParaRPr>
          </a:p>
          <a:p>
            <a:r>
              <a:rPr lang="en-US" altLang="zh-CN" sz="2400" b="1" dirty="0">
                <a:latin typeface="楷体" pitchFamily="49" charset="-122"/>
                <a:ea typeface="楷体" pitchFamily="49" charset="-122"/>
              </a:rPr>
              <a:t>4.</a:t>
            </a:r>
            <a:r>
              <a:rPr lang="zh-CN" altLang="en-US" sz="2400" b="1" dirty="0">
                <a:latin typeface="楷体" pitchFamily="49" charset="-122"/>
                <a:ea typeface="楷体" pitchFamily="49" charset="-122"/>
              </a:rPr>
              <a:t>讨论的目标是对对象、服务、约束和性能形成共识列表</a:t>
            </a: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3">
                                            <p:graphicEl>
                                              <a:dgm id="{F744A617-8386-4B2C-9C57-DDDA03E50D8F}"/>
                                            </p:graphicEl>
                                          </p:spTgt>
                                        </p:tgtEl>
                                        <p:attrNameLst>
                                          <p:attrName>style.visibility</p:attrName>
                                        </p:attrNameLst>
                                      </p:cBhvr>
                                      <p:to>
                                        <p:strVal val="visible"/>
                                      </p:to>
                                    </p:set>
                                    <p:animEffect transition="in" filter="slide(fromLeft)">
                                      <p:cBhvr>
                                        <p:cTn id="7" dur="500"/>
                                        <p:tgtEl>
                                          <p:spTgt spid="13">
                                            <p:graphicEl>
                                              <a:dgm id="{F744A617-8386-4B2C-9C57-DDDA03E50D8F}"/>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3">
                                            <p:graphicEl>
                                              <a:dgm id="{B7688317-5588-4124-8188-B769B464D2BC}"/>
                                            </p:graphicEl>
                                          </p:spTgt>
                                        </p:tgtEl>
                                        <p:attrNameLst>
                                          <p:attrName>style.visibility</p:attrName>
                                        </p:attrNameLst>
                                      </p:cBhvr>
                                      <p:to>
                                        <p:strVal val="visible"/>
                                      </p:to>
                                    </p:set>
                                    <p:animEffect transition="in" filter="slide(fromLeft)">
                                      <p:cBhvr>
                                        <p:cTn id="12" dur="500"/>
                                        <p:tgtEl>
                                          <p:spTgt spid="13">
                                            <p:graphicEl>
                                              <a:dgm id="{B7688317-5588-4124-8188-B769B464D2BC}"/>
                                            </p:graphic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13">
                                            <p:graphicEl>
                                              <a:dgm id="{10E42E47-80BE-48BB-AE2D-C5B31F55E55B}"/>
                                            </p:graphicEl>
                                          </p:spTgt>
                                        </p:tgtEl>
                                        <p:attrNameLst>
                                          <p:attrName>style.visibility</p:attrName>
                                        </p:attrNameLst>
                                      </p:cBhvr>
                                      <p:to>
                                        <p:strVal val="visible"/>
                                      </p:to>
                                    </p:set>
                                    <p:animEffect transition="in" filter="slide(fromLeft)">
                                      <p:cBhvr>
                                        <p:cTn id="15" dur="500"/>
                                        <p:tgtEl>
                                          <p:spTgt spid="13">
                                            <p:graphicEl>
                                              <a:dgm id="{10E42E47-80BE-48BB-AE2D-C5B31F55E55B}"/>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13">
                                            <p:graphicEl>
                                              <a:dgm id="{CCD5B68A-2208-4CA1-BFCA-659AE9E86AA8}"/>
                                            </p:graphicEl>
                                          </p:spTgt>
                                        </p:tgtEl>
                                        <p:attrNameLst>
                                          <p:attrName>style.visibility</p:attrName>
                                        </p:attrNameLst>
                                      </p:cBhvr>
                                      <p:to>
                                        <p:strVal val="visible"/>
                                      </p:to>
                                    </p:set>
                                    <p:animEffect transition="in" filter="slide(fromLeft)">
                                      <p:cBhvr>
                                        <p:cTn id="20" dur="500"/>
                                        <p:tgtEl>
                                          <p:spTgt spid="13">
                                            <p:graphicEl>
                                              <a:dgm id="{CCD5B68A-2208-4CA1-BFCA-659AE9E86AA8}"/>
                                            </p:graphicEl>
                                          </p:spTgt>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13">
                                            <p:graphicEl>
                                              <a:dgm id="{C58E1A60-52D3-4454-B877-B085F856C6A8}"/>
                                            </p:graphicEl>
                                          </p:spTgt>
                                        </p:tgtEl>
                                        <p:attrNameLst>
                                          <p:attrName>style.visibility</p:attrName>
                                        </p:attrNameLst>
                                      </p:cBhvr>
                                      <p:to>
                                        <p:strVal val="visible"/>
                                      </p:to>
                                    </p:set>
                                    <p:animEffect transition="in" filter="slide(fromLeft)">
                                      <p:cBhvr>
                                        <p:cTn id="23" dur="500"/>
                                        <p:tgtEl>
                                          <p:spTgt spid="13">
                                            <p:graphicEl>
                                              <a:dgm id="{C58E1A60-52D3-4454-B877-B085F856C6A8}"/>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13">
                                            <p:graphicEl>
                                              <a:dgm id="{05AC875A-5D92-42F6-942E-39272BE3A6D6}"/>
                                            </p:graphicEl>
                                          </p:spTgt>
                                        </p:tgtEl>
                                        <p:attrNameLst>
                                          <p:attrName>style.visibility</p:attrName>
                                        </p:attrNameLst>
                                      </p:cBhvr>
                                      <p:to>
                                        <p:strVal val="visible"/>
                                      </p:to>
                                    </p:set>
                                    <p:animEffect transition="in" filter="slide(fromLeft)">
                                      <p:cBhvr>
                                        <p:cTn id="28" dur="500"/>
                                        <p:tgtEl>
                                          <p:spTgt spid="13">
                                            <p:graphicEl>
                                              <a:dgm id="{05AC875A-5D92-42F6-942E-39272BE3A6D6}"/>
                                            </p:graphicEl>
                                          </p:spTgt>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13">
                                            <p:graphicEl>
                                              <a:dgm id="{543DF0F1-4CC4-4EB5-B1F2-FB81796651E8}"/>
                                            </p:graphicEl>
                                          </p:spTgt>
                                        </p:tgtEl>
                                        <p:attrNameLst>
                                          <p:attrName>style.visibility</p:attrName>
                                        </p:attrNameLst>
                                      </p:cBhvr>
                                      <p:to>
                                        <p:strVal val="visible"/>
                                      </p:to>
                                    </p:set>
                                    <p:animEffect transition="in" filter="slide(fromLeft)">
                                      <p:cBhvr>
                                        <p:cTn id="31" dur="500"/>
                                        <p:tgtEl>
                                          <p:spTgt spid="13">
                                            <p:graphicEl>
                                              <a:dgm id="{543DF0F1-4CC4-4EB5-B1F2-FB81796651E8}"/>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grpId="0" nodeType="clickEffect">
                                  <p:stCondLst>
                                    <p:cond delay="0"/>
                                  </p:stCondLst>
                                  <p:childTnLst>
                                    <p:set>
                                      <p:cBhvr>
                                        <p:cTn id="35" dur="1" fill="hold">
                                          <p:stCondLst>
                                            <p:cond delay="0"/>
                                          </p:stCondLst>
                                        </p:cTn>
                                        <p:tgtEl>
                                          <p:spTgt spid="13">
                                            <p:graphicEl>
                                              <a:dgm id="{9EAC9628-DF97-49BF-A796-DDF6B85D9E5A}"/>
                                            </p:graphicEl>
                                          </p:spTgt>
                                        </p:tgtEl>
                                        <p:attrNameLst>
                                          <p:attrName>style.visibility</p:attrName>
                                        </p:attrNameLst>
                                      </p:cBhvr>
                                      <p:to>
                                        <p:strVal val="visible"/>
                                      </p:to>
                                    </p:set>
                                    <p:animEffect transition="in" filter="slide(fromLeft)">
                                      <p:cBhvr>
                                        <p:cTn id="36" dur="500"/>
                                        <p:tgtEl>
                                          <p:spTgt spid="13">
                                            <p:graphicEl>
                                              <a:dgm id="{9EAC9628-DF97-49BF-A796-DDF6B85D9E5A}"/>
                                            </p:graphicEl>
                                          </p:spTgt>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3">
                                            <p:graphicEl>
                                              <a:dgm id="{2EC31F99-79E8-4E44-A2E1-92BDB050934A}"/>
                                            </p:graphicEl>
                                          </p:spTgt>
                                        </p:tgtEl>
                                        <p:attrNameLst>
                                          <p:attrName>style.visibility</p:attrName>
                                        </p:attrNameLst>
                                      </p:cBhvr>
                                      <p:to>
                                        <p:strVal val="visible"/>
                                      </p:to>
                                    </p:set>
                                    <p:animEffect transition="in" filter="slide(fromLeft)">
                                      <p:cBhvr>
                                        <p:cTn id="39" dur="500"/>
                                        <p:tgtEl>
                                          <p:spTgt spid="13">
                                            <p:graphicEl>
                                              <a:dgm id="{2EC31F99-79E8-4E44-A2E1-92BDB050934A}"/>
                                            </p:graphicEl>
                                          </p:spTgt>
                                        </p:tgtEl>
                                      </p:cBhvr>
                                    </p:animEffect>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nodeType="clickEffect">
                                  <p:stCondLst>
                                    <p:cond delay="0"/>
                                  </p:stCondLst>
                                  <p:childTnLst>
                                    <p:set>
                                      <p:cBhvr>
                                        <p:cTn id="43" dur="1" fill="hold">
                                          <p:stCondLst>
                                            <p:cond delay="0"/>
                                          </p:stCondLst>
                                        </p:cTn>
                                        <p:tgtEl>
                                          <p:spTgt spid="22">
                                            <p:txEl>
                                              <p:pRg st="0" end="0"/>
                                            </p:txEl>
                                          </p:spTgt>
                                        </p:tgtEl>
                                        <p:attrNameLst>
                                          <p:attrName>style.visibility</p:attrName>
                                        </p:attrNameLst>
                                      </p:cBhvr>
                                      <p:to>
                                        <p:strVal val="visible"/>
                                      </p:to>
                                    </p:set>
                                    <p:anim calcmode="lin" valueType="num">
                                      <p:cBhvr additive="base">
                                        <p:cTn id="44" dur="500"/>
                                        <p:tgtEl>
                                          <p:spTgt spid="22">
                                            <p:txEl>
                                              <p:pRg st="0" end="0"/>
                                            </p:txEl>
                                          </p:spTgt>
                                        </p:tgtEl>
                                        <p:attrNameLst>
                                          <p:attrName>ppt_y</p:attrName>
                                        </p:attrNameLst>
                                      </p:cBhvr>
                                      <p:tavLst>
                                        <p:tav tm="0">
                                          <p:val>
                                            <p:strVal val="#ppt_y+#ppt_h*1.125000"/>
                                          </p:val>
                                        </p:tav>
                                        <p:tav tm="100000">
                                          <p:val>
                                            <p:strVal val="#ppt_y"/>
                                          </p:val>
                                        </p:tav>
                                      </p:tavLst>
                                    </p:anim>
                                    <p:animEffect transition="in" filter="wipe(up)">
                                      <p:cBhvr>
                                        <p:cTn id="45" dur="500"/>
                                        <p:tgtEl>
                                          <p:spTgt spid="22">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2" presetClass="entr" presetSubtype="4" fill="hold" nodeType="clickEffect">
                                  <p:stCondLst>
                                    <p:cond delay="0"/>
                                  </p:stCondLst>
                                  <p:childTnLst>
                                    <p:set>
                                      <p:cBhvr>
                                        <p:cTn id="49" dur="1" fill="hold">
                                          <p:stCondLst>
                                            <p:cond delay="0"/>
                                          </p:stCondLst>
                                        </p:cTn>
                                        <p:tgtEl>
                                          <p:spTgt spid="22">
                                            <p:txEl>
                                              <p:pRg st="1" end="1"/>
                                            </p:txEl>
                                          </p:spTgt>
                                        </p:tgtEl>
                                        <p:attrNameLst>
                                          <p:attrName>style.visibility</p:attrName>
                                        </p:attrNameLst>
                                      </p:cBhvr>
                                      <p:to>
                                        <p:strVal val="visible"/>
                                      </p:to>
                                    </p:set>
                                    <p:anim calcmode="lin" valueType="num">
                                      <p:cBhvr additive="base">
                                        <p:cTn id="50" dur="500"/>
                                        <p:tgtEl>
                                          <p:spTgt spid="22">
                                            <p:txEl>
                                              <p:pRg st="1" end="1"/>
                                            </p:txEl>
                                          </p:spTgt>
                                        </p:tgtEl>
                                        <p:attrNameLst>
                                          <p:attrName>ppt_y</p:attrName>
                                        </p:attrNameLst>
                                      </p:cBhvr>
                                      <p:tavLst>
                                        <p:tav tm="0">
                                          <p:val>
                                            <p:strVal val="#ppt_y+#ppt_h*1.125000"/>
                                          </p:val>
                                        </p:tav>
                                        <p:tav tm="100000">
                                          <p:val>
                                            <p:strVal val="#ppt_y"/>
                                          </p:val>
                                        </p:tav>
                                      </p:tavLst>
                                    </p:anim>
                                    <p:animEffect transition="in" filter="wipe(up)">
                                      <p:cBhvr>
                                        <p:cTn id="51" dur="500"/>
                                        <p:tgtEl>
                                          <p:spTgt spid="22">
                                            <p:txEl>
                                              <p:pRg st="1" end="1"/>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2">
                                            <p:txEl>
                                              <p:pRg st="2" end="2"/>
                                            </p:txEl>
                                          </p:spTgt>
                                        </p:tgtEl>
                                        <p:attrNameLst>
                                          <p:attrName>style.visibility</p:attrName>
                                        </p:attrNameLst>
                                      </p:cBhvr>
                                      <p:to>
                                        <p:strVal val="visible"/>
                                      </p:to>
                                    </p:set>
                                    <p:anim calcmode="lin" valueType="num">
                                      <p:cBhvr additive="base">
                                        <p:cTn id="56" dur="500"/>
                                        <p:tgtEl>
                                          <p:spTgt spid="22">
                                            <p:txEl>
                                              <p:pRg st="2" end="2"/>
                                            </p:txEl>
                                          </p:spTgt>
                                        </p:tgtEl>
                                        <p:attrNameLst>
                                          <p:attrName>ppt_y</p:attrName>
                                        </p:attrNameLst>
                                      </p:cBhvr>
                                      <p:tavLst>
                                        <p:tav tm="0">
                                          <p:val>
                                            <p:strVal val="#ppt_y+#ppt_h*1.125000"/>
                                          </p:val>
                                        </p:tav>
                                        <p:tav tm="100000">
                                          <p:val>
                                            <p:strVal val="#ppt_y"/>
                                          </p:val>
                                        </p:tav>
                                      </p:tavLst>
                                    </p:anim>
                                    <p:animEffect transition="in" filter="wipe(up)">
                                      <p:cBhvr>
                                        <p:cTn id="57" dur="500"/>
                                        <p:tgtEl>
                                          <p:spTgt spid="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3" grpId="0">
        <p:bldSub>
          <a:bldDgm bld="one"/>
        </p:bldSub>
      </p:bldGraphic>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5054589" cy="954107"/>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4</a:t>
            </a:r>
            <a:r>
              <a:rPr lang="zh-CN" altLang="en-US" sz="28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800" b="1" dirty="0">
              <a:gradFill>
                <a:gsLst>
                  <a:gs pos="0">
                    <a:srgbClr val="FFFFFF"/>
                  </a:gs>
                  <a:gs pos="100000">
                    <a:srgbClr val="FFFFFF"/>
                  </a:gs>
                </a:gsLst>
                <a:lin ang="5400000" scaled="0"/>
              </a:gradFill>
              <a:latin typeface="楷体" pitchFamily="49" charset="-122"/>
              <a:ea typeface="楷体" pitchFamily="49" charset="-122"/>
            </a:endParaRPr>
          </a:p>
          <a:p>
            <a:pPr defTabSz="685495" fontAlgn="base">
              <a:spcBef>
                <a:spcPct val="0"/>
              </a:spcBef>
              <a:spcAft>
                <a:spcPct val="0"/>
              </a:spcAft>
            </a:pP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2" name="矩形 21"/>
          <p:cNvSpPr/>
          <p:nvPr/>
        </p:nvSpPr>
        <p:spPr>
          <a:xfrm>
            <a:off x="386680" y="1491630"/>
            <a:ext cx="8572560" cy="3222998"/>
          </a:xfrm>
          <a:prstGeom prst="rect">
            <a:avLst/>
          </a:prstGeom>
        </p:spPr>
        <p:txBody>
          <a:bodyPr wrap="square">
            <a:spAutoFit/>
          </a:bodyPr>
          <a:lstStyle/>
          <a:p>
            <a:r>
              <a:rPr lang="zh-CN" altLang="en-US" sz="2800" b="1" dirty="0">
                <a:latin typeface="楷体" pitchFamily="49" charset="-122"/>
                <a:ea typeface="楷体" pitchFamily="49" charset="-122"/>
              </a:rPr>
              <a:t>并不是解决需求分析阶段遇到所有问题的“万能灵药”</a:t>
            </a:r>
            <a:endParaRPr lang="en-US" altLang="zh-CN" sz="2800" b="1" dirty="0">
              <a:latin typeface="楷体" pitchFamily="49" charset="-122"/>
              <a:ea typeface="楷体" pitchFamily="49" charset="-122"/>
            </a:endParaRPr>
          </a:p>
          <a:p>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但是有如下突出优点：</a:t>
            </a:r>
            <a:endParaRPr lang="en-US" altLang="zh-CN" sz="2800" b="1" dirty="0">
              <a:latin typeface="楷体" pitchFamily="49" charset="-122"/>
              <a:ea typeface="楷体" pitchFamily="49" charset="-122"/>
            </a:endParaRPr>
          </a:p>
          <a:p>
            <a:pPr lvl="1">
              <a:lnSpc>
                <a:spcPct val="150000"/>
              </a:lnSpc>
            </a:pP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开发者和用户不分彼此，齐心协力，密切合作；</a:t>
            </a:r>
            <a:endParaRPr lang="en-US" altLang="zh-CN" sz="2800" b="1" dirty="0">
              <a:latin typeface="楷体" pitchFamily="49" charset="-122"/>
              <a:ea typeface="楷体" pitchFamily="49" charset="-122"/>
            </a:endParaRPr>
          </a:p>
          <a:p>
            <a:pPr lvl="1">
              <a:lnSpc>
                <a:spcPct val="150000"/>
              </a:lnSpc>
            </a:pP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及时讨论并求精；</a:t>
            </a:r>
            <a:endParaRPr lang="en-US" altLang="zh-CN" sz="2800" b="1" dirty="0">
              <a:latin typeface="楷体" pitchFamily="49" charset="-122"/>
              <a:ea typeface="楷体" pitchFamily="49" charset="-122"/>
            </a:endParaRPr>
          </a:p>
          <a:p>
            <a:pPr lvl="1">
              <a:lnSpc>
                <a:spcPct val="150000"/>
              </a:lnSpc>
            </a:pPr>
            <a:r>
              <a:rPr lang="en-US" altLang="zh-CN" sz="2800" b="1" dirty="0">
                <a:latin typeface="楷体" pitchFamily="49" charset="-122"/>
                <a:ea typeface="楷体" pitchFamily="49" charset="-122"/>
              </a:rPr>
              <a:t>3.</a:t>
            </a:r>
            <a:r>
              <a:rPr lang="zh-CN" altLang="en-US" sz="2800" b="1" dirty="0">
                <a:latin typeface="楷体" pitchFamily="49" charset="-122"/>
                <a:ea typeface="楷体" pitchFamily="49" charset="-122"/>
              </a:rPr>
              <a:t>有能导出规格说明的具体步骤。</a:t>
            </a:r>
          </a:p>
        </p:txBody>
      </p:sp>
    </p:spTree>
    <p:extLst>
      <p:ext uri="{BB962C8B-B14F-4D97-AF65-F5344CB8AC3E}">
        <p14:creationId xmlns:p14="http://schemas.microsoft.com/office/powerpoint/2010/main" val="12233389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2">
                                            <p:txEl>
                                              <p:pRg st="0" end="0"/>
                                            </p:txEl>
                                          </p:spTgt>
                                        </p:tgtEl>
                                        <p:attrNameLst>
                                          <p:attrName>style.visibility</p:attrName>
                                        </p:attrNameLst>
                                      </p:cBhvr>
                                      <p:to>
                                        <p:strVal val="visible"/>
                                      </p:to>
                                    </p:set>
                                    <p:anim calcmode="lin" valueType="num">
                                      <p:cBhvr additive="base">
                                        <p:cTn id="7" dur="500"/>
                                        <p:tgtEl>
                                          <p:spTgt spid="2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22">
                                            <p:txEl>
                                              <p:pRg st="2" end="2"/>
                                            </p:txEl>
                                          </p:spTgt>
                                        </p:tgtEl>
                                        <p:attrNameLst>
                                          <p:attrName>style.visibility</p:attrName>
                                        </p:attrNameLst>
                                      </p:cBhvr>
                                      <p:to>
                                        <p:strVal val="visible"/>
                                      </p:to>
                                    </p:set>
                                    <p:anim calcmode="lin" valueType="num">
                                      <p:cBhvr additive="base">
                                        <p:cTn id="13" dur="500"/>
                                        <p:tgtEl>
                                          <p:spTgt spid="22">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2">
                                            <p:txEl>
                                              <p:pRg st="3" end="3"/>
                                            </p:txEl>
                                          </p:spTgt>
                                        </p:tgtEl>
                                        <p:attrNameLst>
                                          <p:attrName>style.visibility</p:attrName>
                                        </p:attrNameLst>
                                      </p:cBhvr>
                                      <p:to>
                                        <p:strVal val="visible"/>
                                      </p:to>
                                    </p:set>
                                    <p:anim calcmode="lin" valueType="num">
                                      <p:cBhvr additive="base">
                                        <p:cTn id="19" dur="500"/>
                                        <p:tgtEl>
                                          <p:spTgt spid="22">
                                            <p:txEl>
                                              <p:pRg st="3" end="3"/>
                                            </p:txEl>
                                          </p:spTgt>
                                        </p:tgtEl>
                                        <p:attrNameLst>
                                          <p:attrName>ppt_y</p:attrName>
                                        </p:attrNameLst>
                                      </p:cBhvr>
                                      <p:tavLst>
                                        <p:tav tm="0">
                                          <p:val>
                                            <p:strVal val="#ppt_y+#ppt_h*1.125000"/>
                                          </p:val>
                                        </p:tav>
                                        <p:tav tm="100000">
                                          <p:val>
                                            <p:strVal val="#ppt_y"/>
                                          </p:val>
                                        </p:tav>
                                      </p:tavLst>
                                    </p:anim>
                                    <p:animEffect transition="in" filter="wipe(up)">
                                      <p:cBhvr>
                                        <p:cTn id="20" dur="500"/>
                                        <p:tgtEl>
                                          <p:spTgt spid="22">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4" fill="hold" nodeType="clickEffect">
                                  <p:stCondLst>
                                    <p:cond delay="0"/>
                                  </p:stCondLst>
                                  <p:childTnLst>
                                    <p:set>
                                      <p:cBhvr>
                                        <p:cTn id="24" dur="1" fill="hold">
                                          <p:stCondLst>
                                            <p:cond delay="0"/>
                                          </p:stCondLst>
                                        </p:cTn>
                                        <p:tgtEl>
                                          <p:spTgt spid="22">
                                            <p:txEl>
                                              <p:pRg st="4" end="4"/>
                                            </p:txEl>
                                          </p:spTgt>
                                        </p:tgtEl>
                                        <p:attrNameLst>
                                          <p:attrName>style.visibility</p:attrName>
                                        </p:attrNameLst>
                                      </p:cBhvr>
                                      <p:to>
                                        <p:strVal val="visible"/>
                                      </p:to>
                                    </p:set>
                                    <p:anim calcmode="lin" valueType="num">
                                      <p:cBhvr additive="base">
                                        <p:cTn id="25" dur="500"/>
                                        <p:tgtEl>
                                          <p:spTgt spid="22">
                                            <p:txEl>
                                              <p:pRg st="4" end="4"/>
                                            </p:txEl>
                                          </p:spTgt>
                                        </p:tgtEl>
                                        <p:attrNameLst>
                                          <p:attrName>ppt_y</p:attrName>
                                        </p:attrNameLst>
                                      </p:cBhvr>
                                      <p:tavLst>
                                        <p:tav tm="0">
                                          <p:val>
                                            <p:strVal val="#ppt_y+#ppt_h*1.125000"/>
                                          </p:val>
                                        </p:tav>
                                        <p:tav tm="100000">
                                          <p:val>
                                            <p:strVal val="#ppt_y"/>
                                          </p:val>
                                        </p:tav>
                                      </p:tavLst>
                                    </p:anim>
                                    <p:animEffect transition="in" filter="wipe(up)">
                                      <p:cBhvr>
                                        <p:cTn id="26" dur="500"/>
                                        <p:tgtEl>
                                          <p:spTgt spid="22">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nodeType="clickEffect">
                                  <p:stCondLst>
                                    <p:cond delay="0"/>
                                  </p:stCondLst>
                                  <p:childTnLst>
                                    <p:set>
                                      <p:cBhvr>
                                        <p:cTn id="30" dur="1" fill="hold">
                                          <p:stCondLst>
                                            <p:cond delay="0"/>
                                          </p:stCondLst>
                                        </p:cTn>
                                        <p:tgtEl>
                                          <p:spTgt spid="22">
                                            <p:txEl>
                                              <p:pRg st="5" end="5"/>
                                            </p:txEl>
                                          </p:spTgt>
                                        </p:tgtEl>
                                        <p:attrNameLst>
                                          <p:attrName>style.visibility</p:attrName>
                                        </p:attrNameLst>
                                      </p:cBhvr>
                                      <p:to>
                                        <p:strVal val="visible"/>
                                      </p:to>
                                    </p:set>
                                    <p:anim calcmode="lin" valueType="num">
                                      <p:cBhvr additive="base">
                                        <p:cTn id="31" dur="500"/>
                                        <p:tgtEl>
                                          <p:spTgt spid="22">
                                            <p:txEl>
                                              <p:pRg st="5" end="5"/>
                                            </p:txEl>
                                          </p:spTgt>
                                        </p:tgtEl>
                                        <p:attrNameLst>
                                          <p:attrName>ppt_y</p:attrName>
                                        </p:attrNameLst>
                                      </p:cBhvr>
                                      <p:tavLst>
                                        <p:tav tm="0">
                                          <p:val>
                                            <p:strVal val="#ppt_y+#ppt_h*1.125000"/>
                                          </p:val>
                                        </p:tav>
                                        <p:tav tm="100000">
                                          <p:val>
                                            <p:strVal val="#ppt_y"/>
                                          </p:val>
                                        </p:tav>
                                      </p:tavLst>
                                    </p:anim>
                                    <p:animEffect transition="in" filter="wipe(up)">
                                      <p:cBhvr>
                                        <p:cTn id="32" dur="500"/>
                                        <p:tgtEl>
                                          <p:spTgt spid="22">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4152099"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解决需求分析困难的办法</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组合 43"/>
          <p:cNvGrpSpPr/>
          <p:nvPr/>
        </p:nvGrpSpPr>
        <p:grpSpPr>
          <a:xfrm>
            <a:off x="2554053" y="1653610"/>
            <a:ext cx="2004144" cy="2003622"/>
            <a:chOff x="2509417" y="1653610"/>
            <a:chExt cx="2004144" cy="2003622"/>
          </a:xfrm>
        </p:grpSpPr>
        <p:sp>
          <p:nvSpPr>
            <p:cNvPr id="48"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面向数据流自顶向下求精</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9"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4" name="组合 55"/>
          <p:cNvGrpSpPr/>
          <p:nvPr/>
        </p:nvGrpSpPr>
        <p:grpSpPr>
          <a:xfrm>
            <a:off x="428596" y="1658222"/>
            <a:ext cx="2004144" cy="2003622"/>
            <a:chOff x="428596" y="1658222"/>
            <a:chExt cx="2004144" cy="2003622"/>
          </a:xfrm>
        </p:grpSpPr>
        <p:sp>
          <p:nvSpPr>
            <p:cNvPr id="42" name="Rectangle 8"/>
            <p:cNvSpPr/>
            <p:nvPr/>
          </p:nvSpPr>
          <p:spPr bwMode="auto">
            <a:xfrm>
              <a:off x="428596" y="1658222"/>
              <a:ext cx="2004144" cy="2003622"/>
            </a:xfrm>
            <a:prstGeom prst="rect">
              <a:avLst/>
            </a:prstGeom>
            <a:solidFill>
              <a:schemeClr val="accent4">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访谈</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0" name="Picture 7" descr="C:\Users\Jonahs\Dropbox\Projects SCOTT\MEET Windows Azure\source\Background\tile-icon-ident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100" y="2143122"/>
              <a:ext cx="638782" cy="638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组合 54"/>
          <p:cNvGrpSpPr/>
          <p:nvPr/>
        </p:nvGrpSpPr>
        <p:grpSpPr>
          <a:xfrm>
            <a:off x="4670524" y="1653610"/>
            <a:ext cx="2004144" cy="2003622"/>
            <a:chOff x="4670524" y="1653610"/>
            <a:chExt cx="2004144" cy="2003622"/>
          </a:xfrm>
          <a:solidFill>
            <a:schemeClr val="accent6">
              <a:lumMod val="50000"/>
            </a:schemeClr>
          </a:solidFill>
        </p:grpSpPr>
        <p:sp>
          <p:nvSpPr>
            <p:cNvPr id="45" name="Rectangle 3"/>
            <p:cNvSpPr/>
            <p:nvPr/>
          </p:nvSpPr>
          <p:spPr bwMode="auto">
            <a:xfrm>
              <a:off x="4670524" y="1653610"/>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简易的应用规格说明技术</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1" name="Freeform 6"/>
            <p:cNvSpPr>
              <a:spLocks noEditPoints="1"/>
            </p:cNvSpPr>
            <p:nvPr/>
          </p:nvSpPr>
          <p:spPr bwMode="auto">
            <a:xfrm>
              <a:off x="5286380" y="2000246"/>
              <a:ext cx="620993" cy="736288"/>
            </a:xfrm>
            <a:custGeom>
              <a:avLst/>
              <a:gdLst>
                <a:gd name="T0" fmla="*/ 249 w 259"/>
                <a:gd name="T1" fmla="*/ 122 h 308"/>
                <a:gd name="T2" fmla="*/ 225 w 259"/>
                <a:gd name="T3" fmla="*/ 101 h 308"/>
                <a:gd name="T4" fmla="*/ 221 w 259"/>
                <a:gd name="T5" fmla="*/ 95 h 308"/>
                <a:gd name="T6" fmla="*/ 199 w 259"/>
                <a:gd name="T7" fmla="*/ 74 h 308"/>
                <a:gd name="T8" fmla="*/ 193 w 259"/>
                <a:gd name="T9" fmla="*/ 67 h 308"/>
                <a:gd name="T10" fmla="*/ 130 w 259"/>
                <a:gd name="T11" fmla="*/ 7 h 308"/>
                <a:gd name="T12" fmla="*/ 113 w 259"/>
                <a:gd name="T13" fmla="*/ 0 h 308"/>
                <a:gd name="T14" fmla="*/ 21 w 259"/>
                <a:gd name="T15" fmla="*/ 0 h 308"/>
                <a:gd name="T16" fmla="*/ 0 w 259"/>
                <a:gd name="T17" fmla="*/ 18 h 308"/>
                <a:gd name="T18" fmla="*/ 0 w 259"/>
                <a:gd name="T19" fmla="*/ 229 h 308"/>
                <a:gd name="T20" fmla="*/ 21 w 259"/>
                <a:gd name="T21" fmla="*/ 253 h 308"/>
                <a:gd name="T22" fmla="*/ 28 w 259"/>
                <a:gd name="T23" fmla="*/ 253 h 308"/>
                <a:gd name="T24" fmla="*/ 28 w 259"/>
                <a:gd name="T25" fmla="*/ 256 h 308"/>
                <a:gd name="T26" fmla="*/ 49 w 259"/>
                <a:gd name="T27" fmla="*/ 281 h 308"/>
                <a:gd name="T28" fmla="*/ 56 w 259"/>
                <a:gd name="T29" fmla="*/ 281 h 308"/>
                <a:gd name="T30" fmla="*/ 56 w 259"/>
                <a:gd name="T31" fmla="*/ 284 h 308"/>
                <a:gd name="T32" fmla="*/ 77 w 259"/>
                <a:gd name="T33" fmla="*/ 308 h 308"/>
                <a:gd name="T34" fmla="*/ 231 w 259"/>
                <a:gd name="T35" fmla="*/ 308 h 308"/>
                <a:gd name="T36" fmla="*/ 256 w 259"/>
                <a:gd name="T37" fmla="*/ 284 h 308"/>
                <a:gd name="T38" fmla="*/ 256 w 259"/>
                <a:gd name="T39" fmla="*/ 140 h 308"/>
                <a:gd name="T40" fmla="*/ 249 w 259"/>
                <a:gd name="T41" fmla="*/ 122 h 308"/>
                <a:gd name="T42" fmla="*/ 140 w 259"/>
                <a:gd name="T43" fmla="*/ 46 h 308"/>
                <a:gd name="T44" fmla="*/ 151 w 259"/>
                <a:gd name="T45" fmla="*/ 56 h 308"/>
                <a:gd name="T46" fmla="*/ 140 w 259"/>
                <a:gd name="T47" fmla="*/ 56 h 308"/>
                <a:gd name="T48" fmla="*/ 140 w 259"/>
                <a:gd name="T49" fmla="*/ 46 h 308"/>
                <a:gd name="T50" fmla="*/ 123 w 259"/>
                <a:gd name="T51" fmla="*/ 28 h 308"/>
                <a:gd name="T52" fmla="*/ 113 w 259"/>
                <a:gd name="T53" fmla="*/ 28 h 308"/>
                <a:gd name="T54" fmla="*/ 113 w 259"/>
                <a:gd name="T55" fmla="*/ 18 h 308"/>
                <a:gd name="T56" fmla="*/ 123 w 259"/>
                <a:gd name="T57" fmla="*/ 28 h 308"/>
                <a:gd name="T58" fmla="*/ 18 w 259"/>
                <a:gd name="T59" fmla="*/ 232 h 308"/>
                <a:gd name="T60" fmla="*/ 18 w 259"/>
                <a:gd name="T61" fmla="*/ 18 h 308"/>
                <a:gd name="T62" fmla="*/ 92 w 259"/>
                <a:gd name="T63" fmla="*/ 18 h 308"/>
                <a:gd name="T64" fmla="*/ 92 w 259"/>
                <a:gd name="T65" fmla="*/ 28 h 308"/>
                <a:gd name="T66" fmla="*/ 49 w 259"/>
                <a:gd name="T67" fmla="*/ 28 h 308"/>
                <a:gd name="T68" fmla="*/ 28 w 259"/>
                <a:gd name="T69" fmla="*/ 46 h 308"/>
                <a:gd name="T70" fmla="*/ 28 w 259"/>
                <a:gd name="T71" fmla="*/ 232 h 308"/>
                <a:gd name="T72" fmla="*/ 18 w 259"/>
                <a:gd name="T73" fmla="*/ 232 h 308"/>
                <a:gd name="T74" fmla="*/ 46 w 259"/>
                <a:gd name="T75" fmla="*/ 260 h 308"/>
                <a:gd name="T76" fmla="*/ 46 w 259"/>
                <a:gd name="T77" fmla="*/ 46 h 308"/>
                <a:gd name="T78" fmla="*/ 119 w 259"/>
                <a:gd name="T79" fmla="*/ 46 h 308"/>
                <a:gd name="T80" fmla="*/ 119 w 259"/>
                <a:gd name="T81" fmla="*/ 56 h 308"/>
                <a:gd name="T82" fmla="*/ 77 w 259"/>
                <a:gd name="T83" fmla="*/ 56 h 308"/>
                <a:gd name="T84" fmla="*/ 56 w 259"/>
                <a:gd name="T85" fmla="*/ 73 h 308"/>
                <a:gd name="T86" fmla="*/ 56 w 259"/>
                <a:gd name="T87" fmla="*/ 260 h 308"/>
                <a:gd name="T88" fmla="*/ 46 w 259"/>
                <a:gd name="T89" fmla="*/ 260 h 308"/>
                <a:gd name="T90" fmla="*/ 238 w 259"/>
                <a:gd name="T91" fmla="*/ 287 h 308"/>
                <a:gd name="T92" fmla="*/ 74 w 259"/>
                <a:gd name="T93" fmla="*/ 287 h 308"/>
                <a:gd name="T94" fmla="*/ 74 w 259"/>
                <a:gd name="T95" fmla="*/ 73 h 308"/>
                <a:gd name="T96" fmla="*/ 147 w 259"/>
                <a:gd name="T97" fmla="*/ 73 h 308"/>
                <a:gd name="T98" fmla="*/ 147 w 259"/>
                <a:gd name="T99" fmla="*/ 140 h 308"/>
                <a:gd name="T100" fmla="*/ 168 w 259"/>
                <a:gd name="T101" fmla="*/ 165 h 308"/>
                <a:gd name="T102" fmla="*/ 238 w 259"/>
                <a:gd name="T103" fmla="*/ 165 h 308"/>
                <a:gd name="T104" fmla="*/ 238 w 259"/>
                <a:gd name="T105" fmla="*/ 287 h 308"/>
                <a:gd name="T106" fmla="*/ 168 w 259"/>
                <a:gd name="T107" fmla="*/ 140 h 308"/>
                <a:gd name="T108" fmla="*/ 168 w 259"/>
                <a:gd name="T109" fmla="*/ 73 h 308"/>
                <a:gd name="T110" fmla="*/ 238 w 259"/>
                <a:gd name="T111" fmla="*/ 140 h 308"/>
                <a:gd name="T112" fmla="*/ 168 w 259"/>
                <a:gd name="T113" fmla="*/ 140 h 3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9" h="308">
                  <a:moveTo>
                    <a:pt x="249" y="122"/>
                  </a:moveTo>
                  <a:cubicBezTo>
                    <a:pt x="240" y="114"/>
                    <a:pt x="232" y="107"/>
                    <a:pt x="225" y="101"/>
                  </a:cubicBezTo>
                  <a:cubicBezTo>
                    <a:pt x="224" y="99"/>
                    <a:pt x="223" y="97"/>
                    <a:pt x="221" y="95"/>
                  </a:cubicBezTo>
                  <a:cubicBezTo>
                    <a:pt x="212" y="87"/>
                    <a:pt x="205" y="80"/>
                    <a:pt x="199" y="74"/>
                  </a:cubicBezTo>
                  <a:cubicBezTo>
                    <a:pt x="198" y="72"/>
                    <a:pt x="196" y="69"/>
                    <a:pt x="193" y="67"/>
                  </a:cubicBezTo>
                  <a:cubicBezTo>
                    <a:pt x="130" y="7"/>
                    <a:pt x="130" y="7"/>
                    <a:pt x="130" y="7"/>
                  </a:cubicBezTo>
                  <a:cubicBezTo>
                    <a:pt x="123" y="0"/>
                    <a:pt x="120" y="0"/>
                    <a:pt x="113" y="0"/>
                  </a:cubicBezTo>
                  <a:cubicBezTo>
                    <a:pt x="21" y="0"/>
                    <a:pt x="21" y="0"/>
                    <a:pt x="21" y="0"/>
                  </a:cubicBezTo>
                  <a:cubicBezTo>
                    <a:pt x="11" y="0"/>
                    <a:pt x="0" y="7"/>
                    <a:pt x="0" y="18"/>
                  </a:cubicBezTo>
                  <a:cubicBezTo>
                    <a:pt x="0" y="229"/>
                    <a:pt x="0" y="229"/>
                    <a:pt x="0" y="229"/>
                  </a:cubicBezTo>
                  <a:cubicBezTo>
                    <a:pt x="0" y="239"/>
                    <a:pt x="11" y="253"/>
                    <a:pt x="21" y="253"/>
                  </a:cubicBezTo>
                  <a:cubicBezTo>
                    <a:pt x="24" y="253"/>
                    <a:pt x="26" y="253"/>
                    <a:pt x="28" y="253"/>
                  </a:cubicBezTo>
                  <a:cubicBezTo>
                    <a:pt x="28" y="256"/>
                    <a:pt x="28" y="256"/>
                    <a:pt x="28" y="256"/>
                  </a:cubicBezTo>
                  <a:cubicBezTo>
                    <a:pt x="28" y="267"/>
                    <a:pt x="39" y="281"/>
                    <a:pt x="49" y="281"/>
                  </a:cubicBezTo>
                  <a:cubicBezTo>
                    <a:pt x="52" y="281"/>
                    <a:pt x="54" y="281"/>
                    <a:pt x="56" y="281"/>
                  </a:cubicBezTo>
                  <a:cubicBezTo>
                    <a:pt x="56" y="284"/>
                    <a:pt x="56" y="284"/>
                    <a:pt x="56" y="284"/>
                  </a:cubicBezTo>
                  <a:cubicBezTo>
                    <a:pt x="56" y="294"/>
                    <a:pt x="67" y="308"/>
                    <a:pt x="77" y="308"/>
                  </a:cubicBezTo>
                  <a:cubicBezTo>
                    <a:pt x="231" y="308"/>
                    <a:pt x="231" y="308"/>
                    <a:pt x="231" y="308"/>
                  </a:cubicBezTo>
                  <a:cubicBezTo>
                    <a:pt x="245" y="308"/>
                    <a:pt x="256" y="294"/>
                    <a:pt x="256" y="284"/>
                  </a:cubicBezTo>
                  <a:cubicBezTo>
                    <a:pt x="256" y="140"/>
                    <a:pt x="256" y="140"/>
                    <a:pt x="256" y="140"/>
                  </a:cubicBezTo>
                  <a:cubicBezTo>
                    <a:pt x="256" y="140"/>
                    <a:pt x="259" y="133"/>
                    <a:pt x="249" y="122"/>
                  </a:cubicBezTo>
                  <a:close/>
                  <a:moveTo>
                    <a:pt x="140" y="46"/>
                  </a:moveTo>
                  <a:cubicBezTo>
                    <a:pt x="144" y="49"/>
                    <a:pt x="148" y="53"/>
                    <a:pt x="151" y="56"/>
                  </a:cubicBezTo>
                  <a:cubicBezTo>
                    <a:pt x="147" y="56"/>
                    <a:pt x="144" y="56"/>
                    <a:pt x="140" y="56"/>
                  </a:cubicBezTo>
                  <a:cubicBezTo>
                    <a:pt x="140" y="46"/>
                    <a:pt x="140" y="46"/>
                    <a:pt x="140" y="46"/>
                  </a:cubicBezTo>
                  <a:close/>
                  <a:moveTo>
                    <a:pt x="123" y="28"/>
                  </a:moveTo>
                  <a:cubicBezTo>
                    <a:pt x="120" y="28"/>
                    <a:pt x="116" y="28"/>
                    <a:pt x="113" y="28"/>
                  </a:cubicBezTo>
                  <a:cubicBezTo>
                    <a:pt x="113" y="18"/>
                    <a:pt x="113" y="18"/>
                    <a:pt x="113" y="18"/>
                  </a:cubicBezTo>
                  <a:cubicBezTo>
                    <a:pt x="116" y="21"/>
                    <a:pt x="120" y="25"/>
                    <a:pt x="123" y="28"/>
                  </a:cubicBezTo>
                  <a:close/>
                  <a:moveTo>
                    <a:pt x="18" y="232"/>
                  </a:moveTo>
                  <a:cubicBezTo>
                    <a:pt x="18" y="21"/>
                    <a:pt x="18" y="18"/>
                    <a:pt x="18" y="18"/>
                  </a:cubicBezTo>
                  <a:cubicBezTo>
                    <a:pt x="88" y="18"/>
                    <a:pt x="92" y="18"/>
                    <a:pt x="92" y="18"/>
                  </a:cubicBezTo>
                  <a:cubicBezTo>
                    <a:pt x="92" y="21"/>
                    <a:pt x="92" y="25"/>
                    <a:pt x="92" y="28"/>
                  </a:cubicBezTo>
                  <a:cubicBezTo>
                    <a:pt x="49" y="28"/>
                    <a:pt x="49" y="28"/>
                    <a:pt x="49" y="28"/>
                  </a:cubicBezTo>
                  <a:cubicBezTo>
                    <a:pt x="39" y="28"/>
                    <a:pt x="28" y="35"/>
                    <a:pt x="28" y="46"/>
                  </a:cubicBezTo>
                  <a:cubicBezTo>
                    <a:pt x="28" y="154"/>
                    <a:pt x="28" y="206"/>
                    <a:pt x="28" y="232"/>
                  </a:cubicBezTo>
                  <a:cubicBezTo>
                    <a:pt x="19" y="232"/>
                    <a:pt x="18" y="232"/>
                    <a:pt x="18" y="232"/>
                  </a:cubicBezTo>
                  <a:close/>
                  <a:moveTo>
                    <a:pt x="46" y="260"/>
                  </a:moveTo>
                  <a:cubicBezTo>
                    <a:pt x="46" y="49"/>
                    <a:pt x="46" y="46"/>
                    <a:pt x="46" y="46"/>
                  </a:cubicBezTo>
                  <a:cubicBezTo>
                    <a:pt x="116" y="46"/>
                    <a:pt x="119" y="46"/>
                    <a:pt x="119" y="46"/>
                  </a:cubicBezTo>
                  <a:cubicBezTo>
                    <a:pt x="119" y="49"/>
                    <a:pt x="119" y="53"/>
                    <a:pt x="119" y="56"/>
                  </a:cubicBezTo>
                  <a:cubicBezTo>
                    <a:pt x="77" y="56"/>
                    <a:pt x="77" y="56"/>
                    <a:pt x="77" y="56"/>
                  </a:cubicBezTo>
                  <a:cubicBezTo>
                    <a:pt x="67" y="56"/>
                    <a:pt x="56" y="63"/>
                    <a:pt x="56" y="73"/>
                  </a:cubicBezTo>
                  <a:cubicBezTo>
                    <a:pt x="56" y="182"/>
                    <a:pt x="56" y="234"/>
                    <a:pt x="56" y="260"/>
                  </a:cubicBezTo>
                  <a:cubicBezTo>
                    <a:pt x="47" y="260"/>
                    <a:pt x="46" y="260"/>
                    <a:pt x="46" y="260"/>
                  </a:cubicBezTo>
                  <a:close/>
                  <a:moveTo>
                    <a:pt x="238" y="287"/>
                  </a:moveTo>
                  <a:cubicBezTo>
                    <a:pt x="84" y="287"/>
                    <a:pt x="74" y="287"/>
                    <a:pt x="74" y="287"/>
                  </a:cubicBezTo>
                  <a:cubicBezTo>
                    <a:pt x="74" y="77"/>
                    <a:pt x="74" y="73"/>
                    <a:pt x="74" y="73"/>
                  </a:cubicBezTo>
                  <a:cubicBezTo>
                    <a:pt x="144" y="73"/>
                    <a:pt x="147" y="73"/>
                    <a:pt x="147" y="73"/>
                  </a:cubicBezTo>
                  <a:cubicBezTo>
                    <a:pt x="147" y="136"/>
                    <a:pt x="147" y="140"/>
                    <a:pt x="147" y="140"/>
                  </a:cubicBezTo>
                  <a:cubicBezTo>
                    <a:pt x="147" y="151"/>
                    <a:pt x="154" y="165"/>
                    <a:pt x="168" y="165"/>
                  </a:cubicBezTo>
                  <a:cubicBezTo>
                    <a:pt x="231" y="165"/>
                    <a:pt x="238" y="165"/>
                    <a:pt x="238" y="165"/>
                  </a:cubicBezTo>
                  <a:lnTo>
                    <a:pt x="238" y="287"/>
                  </a:lnTo>
                  <a:close/>
                  <a:moveTo>
                    <a:pt x="168" y="140"/>
                  </a:moveTo>
                  <a:cubicBezTo>
                    <a:pt x="168" y="73"/>
                    <a:pt x="168" y="73"/>
                    <a:pt x="168" y="73"/>
                  </a:cubicBezTo>
                  <a:cubicBezTo>
                    <a:pt x="238" y="140"/>
                    <a:pt x="238" y="140"/>
                    <a:pt x="238" y="140"/>
                  </a:cubicBezTo>
                  <a:lnTo>
                    <a:pt x="168" y="1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286"/>
              <a:endParaRPr lang="en-US" sz="1800">
                <a:solidFill>
                  <a:srgbClr val="292929"/>
                </a:solidFill>
              </a:endParaRPr>
            </a:p>
          </p:txBody>
        </p:sp>
      </p:grpSp>
      <p:grpSp>
        <p:nvGrpSpPr>
          <p:cNvPr id="6" name="组合 53"/>
          <p:cNvGrpSpPr/>
          <p:nvPr/>
        </p:nvGrpSpPr>
        <p:grpSpPr>
          <a:xfrm>
            <a:off x="6742360" y="1658222"/>
            <a:ext cx="2004144" cy="2003622"/>
            <a:chOff x="6742360" y="1658222"/>
            <a:chExt cx="2004144" cy="2003622"/>
          </a:xfrm>
        </p:grpSpPr>
        <p:sp>
          <p:nvSpPr>
            <p:cNvPr id="35"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快速建立软件原型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52" name="Picture 5"/>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7434821" y="2425477"/>
              <a:ext cx="240017" cy="322259"/>
            </a:xfrm>
            <a:prstGeom prst="rect">
              <a:avLst/>
            </a:prstGeom>
          </p:spPr>
        </p:pic>
        <p:sp>
          <p:nvSpPr>
            <p:cNvPr id="53" name="Freeform 61"/>
            <p:cNvSpPr>
              <a:spLocks/>
            </p:cNvSpPr>
            <p:nvPr/>
          </p:nvSpPr>
          <p:spPr bwMode="black">
            <a:xfrm rot="10800000">
              <a:off x="7655984" y="2189274"/>
              <a:ext cx="345040" cy="498769"/>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35">
                <a:defRPr/>
              </a:pPr>
              <a:endParaRPr lang="en-US" sz="700" kern="0" dirty="0">
                <a:gradFill>
                  <a:gsLst>
                    <a:gs pos="0">
                      <a:srgbClr val="FFFFFF"/>
                    </a:gs>
                    <a:gs pos="100000">
                      <a:srgbClr val="FFFFFF"/>
                    </a:gs>
                  </a:gsLst>
                  <a:lin ang="5400000" scaled="0"/>
                </a:gradFill>
              </a:endParaRPr>
            </a:p>
          </p:txBody>
        </p:sp>
      </p:grpSp>
    </p:spTree>
    <p:extLst>
      <p:ext uri="{BB962C8B-B14F-4D97-AF65-F5344CB8AC3E}">
        <p14:creationId xmlns:p14="http://schemas.microsoft.com/office/powerpoint/2010/main" val="3425173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3.2 </a:t>
            </a:r>
            <a:r>
              <a:rPr lang="zh-CN" altLang="en-US" b="1" dirty="0">
                <a:latin typeface="楷体" pitchFamily="49" charset="-122"/>
                <a:ea typeface="楷体" pitchFamily="49" charset="-122"/>
              </a:rPr>
              <a:t>与用户沟通获取需求的方法</a:t>
            </a:r>
            <a:endParaRPr altLang="en-US" b="1" dirty="0">
              <a:latin typeface="楷体" pitchFamily="49" charset="-122"/>
              <a:ea typeface="楷体" pitchFamily="49" charset="-122"/>
            </a:endParaRPr>
          </a:p>
        </p:txBody>
      </p:sp>
      <p:sp>
        <p:nvSpPr>
          <p:cNvPr id="11" name="矩形 10"/>
          <p:cNvSpPr/>
          <p:nvPr/>
        </p:nvSpPr>
        <p:spPr>
          <a:xfrm>
            <a:off x="357158" y="785800"/>
            <a:ext cx="3972562"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5</a:t>
            </a:r>
            <a:r>
              <a:rPr lang="zh-CN" altLang="en-US" sz="2800" b="1" dirty="0">
                <a:gradFill>
                  <a:gsLst>
                    <a:gs pos="0">
                      <a:srgbClr val="FFFFFF"/>
                    </a:gs>
                    <a:gs pos="100000">
                      <a:srgbClr val="FFFFFF"/>
                    </a:gs>
                  </a:gsLst>
                  <a:lin ang="5400000" scaled="0"/>
                </a:gradFill>
                <a:latin typeface="楷体" pitchFamily="49" charset="-122"/>
                <a:ea typeface="楷体" pitchFamily="49" charset="-122"/>
              </a:rPr>
              <a:t>）快速建立软件原型</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4" name="Group 8"/>
          <p:cNvGrpSpPr/>
          <p:nvPr/>
        </p:nvGrpSpPr>
        <p:grpSpPr>
          <a:xfrm>
            <a:off x="727333" y="3507855"/>
            <a:ext cx="7692239" cy="1328061"/>
            <a:chOff x="1150938" y="6880150"/>
            <a:chExt cx="12307583" cy="1144009"/>
          </a:xfrm>
        </p:grpSpPr>
        <p:sp>
          <p:nvSpPr>
            <p:cNvPr id="5" name="Rectangle 44"/>
            <p:cNvSpPr/>
            <p:nvPr/>
          </p:nvSpPr>
          <p:spPr bwMode="auto">
            <a:xfrm>
              <a:off x="1150938" y="6880150"/>
              <a:ext cx="12307583" cy="1144009"/>
            </a:xfrm>
            <a:prstGeom prst="rect">
              <a:avLst/>
            </a:prstGeom>
            <a:solidFill>
              <a:schemeClr val="accent4"/>
            </a:solidFill>
          </p:spPr>
          <p:txBody>
            <a:bodyPr wrap="square" lIns="130622" tIns="65311" rIns="130622" bIns="65311" numCol="2" anchor="b">
              <a:noAutofit/>
            </a:bodyPr>
            <a:lstStyle/>
            <a:p>
              <a:pPr defTabSz="815230">
                <a:lnSpc>
                  <a:spcPct val="90000"/>
                </a:lnSpc>
              </a:pPr>
              <a:endParaRPr lang="en-US" kern="0" dirty="0">
                <a:solidFill>
                  <a:srgbClr val="FFFFFF">
                    <a:alpha val="99000"/>
                  </a:srgbClr>
                </a:solidFill>
              </a:endParaRPr>
            </a:p>
          </p:txBody>
        </p:sp>
        <p:sp>
          <p:nvSpPr>
            <p:cNvPr id="6" name="TextBox 5"/>
            <p:cNvSpPr txBox="1"/>
            <p:nvPr/>
          </p:nvSpPr>
          <p:spPr>
            <a:xfrm>
              <a:off x="5405377" y="6942179"/>
              <a:ext cx="3819667" cy="381792"/>
            </a:xfrm>
            <a:prstGeom prst="rect">
              <a:avLst/>
            </a:prstGeom>
            <a:noFill/>
          </p:spPr>
          <p:txBody>
            <a:bodyPr wrap="none" lIns="109746" tIns="54873" rIns="109746" bIns="54873" rtlCol="0">
              <a:spAutoFit/>
            </a:bodyPr>
            <a:lstStyle/>
            <a:p>
              <a:pPr algn="ctr" defTabSz="821693">
                <a:lnSpc>
                  <a:spcPct val="90000"/>
                </a:lnSpc>
                <a:defRPr/>
              </a:pPr>
              <a:r>
                <a:rPr lang="zh-CN" altLang="en-US" sz="2400" b="1" kern="0" dirty="0">
                  <a:solidFill>
                    <a:schemeClr val="bg1"/>
                  </a:solidFill>
                  <a:latin typeface="楷体" pitchFamily="49" charset="-122"/>
                  <a:ea typeface="楷体" pitchFamily="49" charset="-122"/>
                  <a:cs typeface="Arial" pitchFamily="34" charset="0"/>
                </a:rPr>
                <a:t>常用方法与工具</a:t>
              </a:r>
              <a:endParaRPr lang="en-US" sz="2400" b="1" kern="0" dirty="0">
                <a:solidFill>
                  <a:schemeClr val="bg1"/>
                </a:solidFill>
                <a:latin typeface="楷体" pitchFamily="49" charset="-122"/>
                <a:ea typeface="楷体" pitchFamily="49" charset="-122"/>
                <a:cs typeface="Arial" pitchFamily="34" charset="0"/>
              </a:endParaRPr>
            </a:p>
          </p:txBody>
        </p:sp>
        <p:sp>
          <p:nvSpPr>
            <p:cNvPr id="7" name="Rectangle 4"/>
            <p:cNvSpPr/>
            <p:nvPr/>
          </p:nvSpPr>
          <p:spPr>
            <a:xfrm>
              <a:off x="1259890" y="7314653"/>
              <a:ext cx="4731405" cy="652202"/>
            </a:xfrm>
            <a:prstGeom prst="rect">
              <a:avLst/>
            </a:prstGeom>
            <a:solidFill>
              <a:schemeClr val="accent4">
                <a:lumMod val="50000"/>
              </a:schemeClr>
            </a:solidFill>
          </p:spPr>
          <p:txBody>
            <a:bodyPr wrap="square">
              <a:spAutoFit/>
            </a:bodyPr>
            <a:lstStyle/>
            <a:p>
              <a:pPr algn="ctr" defTabSz="815230">
                <a:lnSpc>
                  <a:spcPct val="90000"/>
                </a:lnSpc>
              </a:pPr>
              <a:r>
                <a:rPr lang="zh-CN" altLang="en-US" sz="2400" b="1" kern="0" dirty="0">
                  <a:solidFill>
                    <a:srgbClr val="FFFFFF">
                      <a:alpha val="99000"/>
                    </a:srgbClr>
                  </a:solidFill>
                  <a:latin typeface="楷体" pitchFamily="49" charset="-122"/>
                  <a:ea typeface="楷体" pitchFamily="49" charset="-122"/>
                </a:rPr>
                <a:t>第四代技术：</a:t>
              </a:r>
              <a:r>
                <a:rPr lang="zh-CN" altLang="en-US" sz="2400" b="1" dirty="0">
                  <a:latin typeface="楷体" pitchFamily="49" charset="-122"/>
                  <a:ea typeface="楷体" pitchFamily="49" charset="-122"/>
                </a:rPr>
                <a:t>数据库查询和报表语言等</a:t>
              </a:r>
              <a:endParaRPr lang="en-US" sz="2400" b="1" kern="0" dirty="0">
                <a:solidFill>
                  <a:srgbClr val="FFFFFF">
                    <a:alpha val="99000"/>
                  </a:srgbClr>
                </a:solidFill>
                <a:latin typeface="楷体" pitchFamily="49" charset="-122"/>
                <a:ea typeface="楷体" pitchFamily="49" charset="-122"/>
              </a:endParaRPr>
            </a:p>
          </p:txBody>
        </p:sp>
        <p:sp>
          <p:nvSpPr>
            <p:cNvPr id="26" name="Rectangle 4"/>
            <p:cNvSpPr/>
            <p:nvPr/>
          </p:nvSpPr>
          <p:spPr>
            <a:xfrm>
              <a:off x="6106508" y="7314653"/>
              <a:ext cx="2765107" cy="652202"/>
            </a:xfrm>
            <a:prstGeom prst="rect">
              <a:avLst/>
            </a:prstGeom>
            <a:solidFill>
              <a:schemeClr val="accent4">
                <a:lumMod val="50000"/>
              </a:schemeClr>
            </a:solidFill>
          </p:spPr>
          <p:txBody>
            <a:bodyPr wrap="square">
              <a:spAutoFit/>
            </a:bodyPr>
            <a:lstStyle/>
            <a:p>
              <a:pPr algn="ctr" defTabSz="815230">
                <a:lnSpc>
                  <a:spcPct val="90000"/>
                </a:lnSpc>
              </a:pPr>
              <a:r>
                <a:rPr lang="zh-CN" altLang="en-US" sz="2400" b="1" kern="0" dirty="0">
                  <a:solidFill>
                    <a:srgbClr val="FFFFFF">
                      <a:alpha val="99000"/>
                    </a:srgbClr>
                  </a:solidFill>
                  <a:latin typeface="楷体" pitchFamily="49" charset="-122"/>
                  <a:ea typeface="楷体" pitchFamily="49" charset="-122"/>
                </a:rPr>
                <a:t>可重用构件技术</a:t>
              </a:r>
              <a:endParaRPr lang="en-US" sz="2400" b="1" kern="0" dirty="0">
                <a:solidFill>
                  <a:srgbClr val="FFFFFF">
                    <a:alpha val="99000"/>
                  </a:srgbClr>
                </a:solidFill>
                <a:latin typeface="楷体" pitchFamily="49" charset="-122"/>
                <a:ea typeface="楷体" pitchFamily="49" charset="-122"/>
              </a:endParaRPr>
            </a:p>
          </p:txBody>
        </p:sp>
        <p:sp>
          <p:nvSpPr>
            <p:cNvPr id="27" name="Rectangle 4"/>
            <p:cNvSpPr/>
            <p:nvPr/>
          </p:nvSpPr>
          <p:spPr>
            <a:xfrm>
              <a:off x="8986828" y="7325224"/>
              <a:ext cx="4355357" cy="652202"/>
            </a:xfrm>
            <a:prstGeom prst="rect">
              <a:avLst/>
            </a:prstGeom>
            <a:solidFill>
              <a:schemeClr val="accent4">
                <a:lumMod val="50000"/>
              </a:schemeClr>
            </a:solidFill>
          </p:spPr>
          <p:txBody>
            <a:bodyPr wrap="square">
              <a:spAutoFit/>
            </a:bodyPr>
            <a:lstStyle/>
            <a:p>
              <a:pPr algn="ctr" defTabSz="815230">
                <a:lnSpc>
                  <a:spcPct val="90000"/>
                </a:lnSpc>
              </a:pPr>
              <a:r>
                <a:rPr lang="zh-CN" altLang="en-US" sz="2400" b="1" kern="0" dirty="0">
                  <a:solidFill>
                    <a:srgbClr val="FFFFFF">
                      <a:alpha val="99000"/>
                    </a:srgbClr>
                  </a:solidFill>
                  <a:latin typeface="楷体" pitchFamily="49" charset="-122"/>
                  <a:ea typeface="楷体" pitchFamily="49" charset="-122"/>
                </a:rPr>
                <a:t>形式规格说明与原型技术</a:t>
              </a:r>
              <a:endParaRPr lang="en-US" sz="2400" b="1" kern="0" dirty="0">
                <a:solidFill>
                  <a:srgbClr val="FFFFFF">
                    <a:alpha val="99000"/>
                  </a:srgbClr>
                </a:solidFill>
                <a:latin typeface="楷体" pitchFamily="49" charset="-122"/>
                <a:ea typeface="楷体" pitchFamily="49" charset="-122"/>
              </a:endParaRPr>
            </a:p>
          </p:txBody>
        </p:sp>
      </p:grpSp>
      <p:cxnSp>
        <p:nvCxnSpPr>
          <p:cNvPr id="8" name="Straight Connector 46"/>
          <p:cNvCxnSpPr/>
          <p:nvPr/>
        </p:nvCxnSpPr>
        <p:spPr>
          <a:xfrm>
            <a:off x="750777" y="3939902"/>
            <a:ext cx="7655736"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9" name="Right Arrow 48"/>
          <p:cNvSpPr/>
          <p:nvPr/>
        </p:nvSpPr>
        <p:spPr bwMode="auto">
          <a:xfrm rot="5400000">
            <a:off x="4461368" y="2954623"/>
            <a:ext cx="224179" cy="754577"/>
          </a:xfrm>
          <a:prstGeom prst="rightArrow">
            <a:avLst>
              <a:gd name="adj1" fmla="val 72298"/>
              <a:gd name="adj2" fmla="val 6821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2" tIns="34247" rIns="68492" bIns="34247" numCol="1" rtlCol="0" anchor="ctr" anchorCtr="0" compatLnSpc="1">
            <a:prstTxWarp prst="textNoShape">
              <a:avLst/>
            </a:prstTxWarp>
          </a:bodyPr>
          <a:lstStyle/>
          <a:p>
            <a:pPr algn="ctr" defTabSz="684717"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10" name="Rectangle 32"/>
          <p:cNvSpPr/>
          <p:nvPr/>
        </p:nvSpPr>
        <p:spPr bwMode="auto">
          <a:xfrm>
            <a:off x="727331" y="2601215"/>
            <a:ext cx="7683908" cy="618607"/>
          </a:xfrm>
          <a:prstGeom prst="rect">
            <a:avLst/>
          </a:prstGeom>
          <a:solidFill>
            <a:schemeClr val="accent2"/>
          </a:solidFill>
        </p:spPr>
        <p:txBody>
          <a:bodyPr wrap="square" lIns="81525" tIns="40760" rIns="81525" bIns="40760" anchor="ctr">
            <a:noAutofit/>
          </a:bodyPr>
          <a:lstStyle/>
          <a:p>
            <a:pPr algn="ctr" defTabSz="913030">
              <a:lnSpc>
                <a:spcPct val="90000"/>
              </a:lnSpc>
            </a:pPr>
            <a:endParaRPr lang="en-US" sz="1800" dirty="0">
              <a:solidFill>
                <a:srgbClr val="FFFFFF">
                  <a:alpha val="99000"/>
                </a:srgbClr>
              </a:solidFill>
            </a:endParaRPr>
          </a:p>
        </p:txBody>
      </p:sp>
      <p:sp>
        <p:nvSpPr>
          <p:cNvPr id="12" name="Rectangle 40"/>
          <p:cNvSpPr/>
          <p:nvPr/>
        </p:nvSpPr>
        <p:spPr>
          <a:xfrm>
            <a:off x="5023232" y="2693702"/>
            <a:ext cx="3278978" cy="459473"/>
          </a:xfrm>
          <a:prstGeom prst="rect">
            <a:avLst/>
          </a:prstGeom>
          <a:solidFill>
            <a:schemeClr val="accent2">
              <a:lumMod val="75000"/>
            </a:schemeClr>
          </a:solidFill>
        </p:spPr>
        <p:txBody>
          <a:bodyPr wrap="square" lIns="81525" tIns="40760" rIns="81525" bIns="40760" anchor="t">
            <a:noAutofit/>
          </a:bodyPr>
          <a:lstStyle/>
          <a:p>
            <a:pPr algn="ctr" defTabSz="913030">
              <a:lnSpc>
                <a:spcPct val="90000"/>
              </a:lnSpc>
            </a:pPr>
            <a:r>
              <a:rPr lang="zh-CN" altLang="en-US" sz="2400" b="1" dirty="0">
                <a:solidFill>
                  <a:srgbClr val="FFFFFF">
                    <a:alpha val="99000"/>
                  </a:srgbClr>
                </a:solidFill>
                <a:latin typeface="楷体" pitchFamily="49" charset="-122"/>
                <a:ea typeface="楷体" pitchFamily="49" charset="-122"/>
              </a:rPr>
              <a:t>容易修改</a:t>
            </a:r>
            <a:endParaRPr lang="en-US" sz="2400" b="1" dirty="0">
              <a:solidFill>
                <a:srgbClr val="FFFFFF">
                  <a:alpha val="99000"/>
                </a:srgbClr>
              </a:solidFill>
              <a:latin typeface="楷体" pitchFamily="49" charset="-122"/>
              <a:ea typeface="楷体" pitchFamily="49" charset="-122"/>
            </a:endParaRPr>
          </a:p>
        </p:txBody>
      </p:sp>
      <p:sp>
        <p:nvSpPr>
          <p:cNvPr id="13" name="Rectangle 38"/>
          <p:cNvSpPr/>
          <p:nvPr/>
        </p:nvSpPr>
        <p:spPr>
          <a:xfrm>
            <a:off x="855167" y="2693703"/>
            <a:ext cx="3278978" cy="459472"/>
          </a:xfrm>
          <a:prstGeom prst="rect">
            <a:avLst/>
          </a:prstGeom>
          <a:solidFill>
            <a:schemeClr val="accent2">
              <a:lumMod val="75000"/>
            </a:schemeClr>
          </a:solidFill>
        </p:spPr>
        <p:txBody>
          <a:bodyPr wrap="square" lIns="81525" tIns="40760" rIns="81525" bIns="40760" anchor="t">
            <a:noAutofit/>
          </a:bodyPr>
          <a:lstStyle/>
          <a:p>
            <a:pPr algn="ctr" defTabSz="913030">
              <a:lnSpc>
                <a:spcPct val="90000"/>
              </a:lnSpc>
            </a:pPr>
            <a:r>
              <a:rPr lang="zh-CN" altLang="en-US" sz="2400" b="1" dirty="0">
                <a:solidFill>
                  <a:srgbClr val="FFFFFF">
                    <a:alpha val="99000"/>
                  </a:srgbClr>
                </a:solidFill>
                <a:latin typeface="楷体" pitchFamily="49" charset="-122"/>
                <a:ea typeface="楷体" pitchFamily="49" charset="-122"/>
              </a:rPr>
              <a:t>快速</a:t>
            </a:r>
            <a:endParaRPr lang="en-US" sz="2400" b="1" dirty="0">
              <a:solidFill>
                <a:srgbClr val="FFFFFF">
                  <a:alpha val="99000"/>
                </a:srgbClr>
              </a:solidFill>
              <a:latin typeface="楷体" pitchFamily="49" charset="-122"/>
              <a:ea typeface="楷体" pitchFamily="49" charset="-122"/>
            </a:endParaRPr>
          </a:p>
        </p:txBody>
      </p:sp>
      <p:cxnSp>
        <p:nvCxnSpPr>
          <p:cNvPr id="14" name="Straight Connector 37"/>
          <p:cNvCxnSpPr/>
          <p:nvPr/>
        </p:nvCxnSpPr>
        <p:spPr>
          <a:xfrm>
            <a:off x="855167" y="3028886"/>
            <a:ext cx="3278978"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15" name="Straight Connector 41"/>
          <p:cNvCxnSpPr/>
          <p:nvPr/>
        </p:nvCxnSpPr>
        <p:spPr>
          <a:xfrm>
            <a:off x="5023232" y="3028886"/>
            <a:ext cx="3278978"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6" name="Right Arrow 47"/>
          <p:cNvSpPr/>
          <p:nvPr/>
        </p:nvSpPr>
        <p:spPr bwMode="auto">
          <a:xfrm rot="5400000">
            <a:off x="4461368" y="2172993"/>
            <a:ext cx="224179" cy="754577"/>
          </a:xfrm>
          <a:prstGeom prst="rightArrow">
            <a:avLst>
              <a:gd name="adj1" fmla="val 72298"/>
              <a:gd name="adj2" fmla="val 6821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2" tIns="34247" rIns="68492" bIns="34247" numCol="1" rtlCol="0" anchor="ctr" anchorCtr="0" compatLnSpc="1">
            <a:prstTxWarp prst="textNoShape">
              <a:avLst/>
            </a:prstTxWarp>
          </a:bodyPr>
          <a:lstStyle/>
          <a:p>
            <a:pPr algn="ctr" defTabSz="684717" fontAlgn="base">
              <a:spcBef>
                <a:spcPct val="0"/>
              </a:spcBef>
              <a:spcAft>
                <a:spcPct val="0"/>
              </a:spcAft>
            </a:pPr>
            <a:endParaRPr lang="en-US" sz="1800" dirty="0">
              <a:gradFill>
                <a:gsLst>
                  <a:gs pos="0">
                    <a:srgbClr val="FFFFFF"/>
                  </a:gs>
                  <a:gs pos="100000">
                    <a:srgbClr val="FFFFFF"/>
                  </a:gs>
                </a:gsLst>
                <a:lin ang="5400000" scaled="0"/>
              </a:gradFill>
            </a:endParaRPr>
          </a:p>
        </p:txBody>
      </p:sp>
      <p:grpSp>
        <p:nvGrpSpPr>
          <p:cNvPr id="17" name="Group 7"/>
          <p:cNvGrpSpPr/>
          <p:nvPr/>
        </p:nvGrpSpPr>
        <p:grpSpPr>
          <a:xfrm>
            <a:off x="727331" y="1440820"/>
            <a:ext cx="7683908" cy="1028700"/>
            <a:chOff x="1164268" y="2332003"/>
            <a:chExt cx="12294253" cy="1645920"/>
          </a:xfrm>
        </p:grpSpPr>
        <p:sp>
          <p:nvSpPr>
            <p:cNvPr id="18" name="Rectangle 33"/>
            <p:cNvSpPr/>
            <p:nvPr/>
          </p:nvSpPr>
          <p:spPr bwMode="auto">
            <a:xfrm>
              <a:off x="1164268" y="2332003"/>
              <a:ext cx="12294253" cy="1645920"/>
            </a:xfrm>
            <a:prstGeom prst="rect">
              <a:avLst/>
            </a:prstGeom>
            <a:solidFill>
              <a:srgbClr val="0070C0"/>
            </a:solidFill>
          </p:spPr>
          <p:txBody>
            <a:bodyPr wrap="square" lIns="130622" tIns="65311" rIns="130622" bIns="65311" anchor="b">
              <a:noAutofit/>
            </a:bodyPr>
            <a:lstStyle/>
            <a:p>
              <a:pPr algn="ctr" defTabSz="815230"/>
              <a:r>
                <a:rPr lang="zh-CN" altLang="en-US" sz="2400" b="1" dirty="0">
                  <a:latin typeface="楷体" pitchFamily="49" charset="-122"/>
                  <a:ea typeface="楷体" pitchFamily="49" charset="-122"/>
                </a:rPr>
                <a:t>实现用户看得见的功能，省略目标系统的“隐含”功能</a:t>
              </a:r>
              <a:endParaRPr lang="en-US" sz="2400" b="1" kern="0" dirty="0">
                <a:solidFill>
                  <a:srgbClr val="FFFFFF">
                    <a:alpha val="99000"/>
                  </a:srgbClr>
                </a:solidFill>
                <a:latin typeface="楷体" pitchFamily="49" charset="-122"/>
                <a:ea typeface="楷体" pitchFamily="49" charset="-122"/>
              </a:endParaRPr>
            </a:p>
          </p:txBody>
        </p:sp>
        <p:sp>
          <p:nvSpPr>
            <p:cNvPr id="19" name="TextBox 18"/>
            <p:cNvSpPr txBox="1"/>
            <p:nvPr/>
          </p:nvSpPr>
          <p:spPr>
            <a:xfrm>
              <a:off x="5408223" y="2354656"/>
              <a:ext cx="3819669" cy="709146"/>
            </a:xfrm>
            <a:prstGeom prst="rect">
              <a:avLst/>
            </a:prstGeom>
            <a:noFill/>
          </p:spPr>
          <p:txBody>
            <a:bodyPr wrap="none" lIns="109746" tIns="54873" rIns="109746" bIns="54873" rtlCol="0">
              <a:spAutoFit/>
            </a:bodyPr>
            <a:lstStyle/>
            <a:p>
              <a:pPr algn="ctr" defTabSz="821693">
                <a:lnSpc>
                  <a:spcPct val="90000"/>
                </a:lnSpc>
                <a:defRPr/>
              </a:pPr>
              <a:r>
                <a:rPr lang="zh-CN" alt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rPr>
                <a:t>快速原型的要点</a:t>
              </a:r>
              <a:endParaRPr 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endParaRPr>
            </a:p>
          </p:txBody>
        </p:sp>
      </p:grpSp>
      <p:cxnSp>
        <p:nvCxnSpPr>
          <p:cNvPr id="21" name="Straight Connector 34"/>
          <p:cNvCxnSpPr/>
          <p:nvPr/>
        </p:nvCxnSpPr>
        <p:spPr>
          <a:xfrm>
            <a:off x="750777" y="1828738"/>
            <a:ext cx="7655736"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2" name="Freeform 7"/>
          <p:cNvSpPr>
            <a:spLocks noEditPoints="1"/>
          </p:cNvSpPr>
          <p:nvPr/>
        </p:nvSpPr>
        <p:spPr bwMode="black">
          <a:xfrm>
            <a:off x="4299879" y="2664539"/>
            <a:ext cx="547144" cy="483854"/>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065" tIns="28531" rIns="57065" bIns="28531" numCol="1" anchor="t" anchorCtr="0" compatLnSpc="1">
            <a:prstTxWarp prst="textNoShape">
              <a:avLst/>
            </a:prstTxWarp>
          </a:bodyPr>
          <a:lstStyle/>
          <a:p>
            <a:endParaRPr lang="en-US" dirty="0">
              <a:solidFill>
                <a:srgbClr val="FFFFFF"/>
              </a:solidFill>
            </a:endParaRPr>
          </a:p>
        </p:txBody>
      </p:sp>
    </p:spTree>
    <p:extLst>
      <p:ext uri="{BB962C8B-B14F-4D97-AF65-F5344CB8AC3E}">
        <p14:creationId xmlns:p14="http://schemas.microsoft.com/office/powerpoint/2010/main" val="3355424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barn(outVertical)">
                                      <p:cBhvr>
                                        <p:cTn id="7" dur="500"/>
                                        <p:tgtEl>
                                          <p:spTgt spid="2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anim calcmode="lin" valueType="num">
                                      <p:cBhvr>
                                        <p:cTn id="17" dur="500" fill="hold"/>
                                        <p:tgtEl>
                                          <p:spTgt spid="16"/>
                                        </p:tgtEl>
                                        <p:attrNameLst>
                                          <p:attrName>ppt_x</p:attrName>
                                        </p:attrNameLst>
                                      </p:cBhvr>
                                      <p:tavLst>
                                        <p:tav tm="0">
                                          <p:val>
                                            <p:strVal val="#ppt_x"/>
                                          </p:val>
                                        </p:tav>
                                        <p:tav tm="100000">
                                          <p:val>
                                            <p:strVal val="#ppt_x"/>
                                          </p:val>
                                        </p:tav>
                                      </p:tavLst>
                                    </p:anim>
                                    <p:anim calcmode="lin" valueType="num">
                                      <p:cBhvr>
                                        <p:cTn id="18" dur="500" fill="hold"/>
                                        <p:tgtEl>
                                          <p:spTgt spid="16"/>
                                        </p:tgtEl>
                                        <p:attrNameLst>
                                          <p:attrName>ppt_y</p:attrName>
                                        </p:attrNameLst>
                                      </p:cBhvr>
                                      <p:tavLst>
                                        <p:tav tm="0">
                                          <p:val>
                                            <p:strVal val="#ppt_y-.1"/>
                                          </p:val>
                                        </p:tav>
                                        <p:tav tm="100000">
                                          <p:val>
                                            <p:strVal val="#ppt_y"/>
                                          </p:val>
                                        </p:tav>
                                      </p:tavLst>
                                    </p:anim>
                                  </p:childTnLst>
                                </p:cTn>
                              </p:par>
                              <p:par>
                                <p:cTn id="19" presetID="21" presetClass="entr" presetSubtype="1"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heel(1)">
                                      <p:cBhvr>
                                        <p:cTn id="21" dur="500"/>
                                        <p:tgtEl>
                                          <p:spTgt spid="22"/>
                                        </p:tgtEl>
                                      </p:cBhvr>
                                    </p:animEffect>
                                  </p:childTnLst>
                                </p:cTn>
                              </p:par>
                            </p:childTnLst>
                          </p:cTn>
                        </p:par>
                        <p:par>
                          <p:cTn id="22" fill="hold">
                            <p:stCondLst>
                              <p:cond delay="500"/>
                            </p:stCondLst>
                            <p:childTnLst>
                              <p:par>
                                <p:cTn id="23" presetID="16" presetClass="entr" presetSubtype="37" fill="hold"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outVertical)">
                                      <p:cBhvr>
                                        <p:cTn id="25" dur="500"/>
                                        <p:tgtEl>
                                          <p:spTgt spid="14"/>
                                        </p:tgtEl>
                                      </p:cBhvr>
                                    </p:animEffect>
                                  </p:childTnLst>
                                </p:cTn>
                              </p:par>
                              <p:par>
                                <p:cTn id="26" presetID="16" presetClass="entr" presetSubtype="37"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arn(outVertical)">
                                      <p:cBhvr>
                                        <p:cTn id="28" dur="500"/>
                                        <p:tgtEl>
                                          <p:spTgt spid="15"/>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47" presetClass="entr" presetSubtype="0" fill="hold" grpId="0" nodeType="click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fade">
                                      <p:cBhvr>
                                        <p:cTn id="44" dur="500"/>
                                        <p:tgtEl>
                                          <p:spTgt spid="9"/>
                                        </p:tgtEl>
                                      </p:cBhvr>
                                    </p:animEffect>
                                    <p:anim calcmode="lin" valueType="num">
                                      <p:cBhvr>
                                        <p:cTn id="45" dur="500" fill="hold"/>
                                        <p:tgtEl>
                                          <p:spTgt spid="9"/>
                                        </p:tgtEl>
                                        <p:attrNameLst>
                                          <p:attrName>ppt_x</p:attrName>
                                        </p:attrNameLst>
                                      </p:cBhvr>
                                      <p:tavLst>
                                        <p:tav tm="0">
                                          <p:val>
                                            <p:strVal val="#ppt_x"/>
                                          </p:val>
                                        </p:tav>
                                        <p:tav tm="100000">
                                          <p:val>
                                            <p:strVal val="#ppt_x"/>
                                          </p:val>
                                        </p:tav>
                                      </p:tavLst>
                                    </p:anim>
                                    <p:anim calcmode="lin" valueType="num">
                                      <p:cBhvr>
                                        <p:cTn id="46" dur="500" fill="hold"/>
                                        <p:tgtEl>
                                          <p:spTgt spid="9"/>
                                        </p:tgtEl>
                                        <p:attrNameLst>
                                          <p:attrName>ppt_y</p:attrName>
                                        </p:attrNameLst>
                                      </p:cBhvr>
                                      <p:tavLst>
                                        <p:tav tm="0">
                                          <p:val>
                                            <p:strVal val="#ppt_y-.1"/>
                                          </p:val>
                                        </p:tav>
                                        <p:tav tm="100000">
                                          <p:val>
                                            <p:strVal val="#ppt_y"/>
                                          </p:val>
                                        </p:tav>
                                      </p:tavLst>
                                    </p:anim>
                                  </p:childTnLst>
                                </p:cTn>
                              </p:par>
                            </p:childTnLst>
                          </p:cTn>
                        </p:par>
                        <p:par>
                          <p:cTn id="47" fill="hold">
                            <p:stCondLst>
                              <p:cond delay="500"/>
                            </p:stCondLst>
                            <p:childTnLst>
                              <p:par>
                                <p:cTn id="48" presetID="16" presetClass="entr" presetSubtype="37" fill="hold" nodeType="afterEffect">
                                  <p:stCondLst>
                                    <p:cond delay="0"/>
                                  </p:stCondLst>
                                  <p:childTnLst>
                                    <p:set>
                                      <p:cBhvr>
                                        <p:cTn id="49" dur="1" fill="hold">
                                          <p:stCondLst>
                                            <p:cond delay="0"/>
                                          </p:stCondLst>
                                        </p:cTn>
                                        <p:tgtEl>
                                          <p:spTgt spid="8"/>
                                        </p:tgtEl>
                                        <p:attrNameLst>
                                          <p:attrName>style.visibility</p:attrName>
                                        </p:attrNameLst>
                                      </p:cBhvr>
                                      <p:to>
                                        <p:strVal val="visible"/>
                                      </p:to>
                                    </p:set>
                                    <p:animEffect transition="in" filter="barn(outVertical)">
                                      <p:cBhvr>
                                        <p:cTn id="50" dur="500"/>
                                        <p:tgtEl>
                                          <p:spTgt spid="8"/>
                                        </p:tgtEl>
                                      </p:cBhvr>
                                    </p:animEffect>
                                  </p:childTnLst>
                                </p:cTn>
                              </p:par>
                            </p:childTnLst>
                          </p:cTn>
                        </p:par>
                        <p:par>
                          <p:cTn id="51" fill="hold">
                            <p:stCondLst>
                              <p:cond delay="1000"/>
                            </p:stCondLst>
                            <p:childTnLst>
                              <p:par>
                                <p:cTn id="52" presetID="10" presetClass="entr" presetSubtype="0" fill="hold" nodeType="afterEffect">
                                  <p:stCondLst>
                                    <p:cond delay="0"/>
                                  </p:stCondLst>
                                  <p:childTnLst>
                                    <p:set>
                                      <p:cBhvr>
                                        <p:cTn id="53" dur="1" fill="hold">
                                          <p:stCondLst>
                                            <p:cond delay="0"/>
                                          </p:stCondLst>
                                        </p:cTn>
                                        <p:tgtEl>
                                          <p:spTgt spid="4"/>
                                        </p:tgtEl>
                                        <p:attrNameLst>
                                          <p:attrName>style.visibility</p:attrName>
                                        </p:attrNameLst>
                                      </p:cBhvr>
                                      <p:to>
                                        <p:strVal val="visible"/>
                                      </p:to>
                                    </p:set>
                                    <p:animEffect transition="in" filter="fade">
                                      <p:cBhvr>
                                        <p:cTn id="5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6"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导入</a:t>
            </a:r>
          </a:p>
        </p:txBody>
      </p:sp>
      <p:sp>
        <p:nvSpPr>
          <p:cNvPr id="45" name="Rectangle 9"/>
          <p:cNvSpPr/>
          <p:nvPr/>
        </p:nvSpPr>
        <p:spPr bwMode="auto">
          <a:xfrm>
            <a:off x="571472" y="1071552"/>
            <a:ext cx="879753" cy="3643338"/>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endParaRPr lang="en-US" sz="1800" dirty="0">
              <a:gradFill>
                <a:gsLst>
                  <a:gs pos="85000">
                    <a:srgbClr val="FFFFFF"/>
                  </a:gs>
                  <a:gs pos="0">
                    <a:srgbClr val="FFFFFF"/>
                  </a:gs>
                </a:gsLst>
                <a:lin ang="5400000" scaled="0"/>
              </a:gradFill>
            </a:endParaRPr>
          </a:p>
        </p:txBody>
      </p:sp>
      <p:sp>
        <p:nvSpPr>
          <p:cNvPr id="47" name="Rectangle 20"/>
          <p:cNvSpPr/>
          <p:nvPr/>
        </p:nvSpPr>
        <p:spPr bwMode="auto">
          <a:xfrm>
            <a:off x="1571604" y="1071552"/>
            <a:ext cx="7000924" cy="879524"/>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endParaRPr lang="en-US" altLang="en-US" sz="2400" b="1" dirty="0">
              <a:gradFill>
                <a:gsLst>
                  <a:gs pos="85000">
                    <a:srgbClr val="FFFFFF"/>
                  </a:gs>
                  <a:gs pos="0">
                    <a:srgbClr val="FFFFFF"/>
                  </a:gs>
                </a:gsLst>
                <a:lin ang="5400000" scaled="0"/>
              </a:gradFill>
              <a:latin typeface="楷体" pitchFamily="49" charset="-122"/>
              <a:ea typeface="楷体" pitchFamily="49" charset="-122"/>
            </a:endParaRPr>
          </a:p>
        </p:txBody>
      </p:sp>
      <p:sp>
        <p:nvSpPr>
          <p:cNvPr id="17" name="矩形 16"/>
          <p:cNvSpPr/>
          <p:nvPr/>
        </p:nvSpPr>
        <p:spPr>
          <a:xfrm>
            <a:off x="714348" y="1463302"/>
            <a:ext cx="571504" cy="2751522"/>
          </a:xfrm>
          <a:prstGeom prst="rect">
            <a:avLst/>
          </a:prstGeom>
          <a:solidFill>
            <a:schemeClr val="accent1">
              <a:lumMod val="75000"/>
            </a:schemeClr>
          </a:solidFill>
        </p:spPr>
        <p:txBody>
          <a:bodyPr wrap="square">
            <a:spAutoFit/>
          </a:bodyPr>
          <a:lstStyle/>
          <a:p>
            <a:pPr>
              <a:lnSpc>
                <a:spcPct val="90000"/>
              </a:lnSpc>
              <a:buSzPct val="90000"/>
            </a:pPr>
            <a:r>
              <a:rPr lang="zh-CN" altLang="en-US" sz="2400" b="1" dirty="0">
                <a:gradFill>
                  <a:gsLst>
                    <a:gs pos="85000">
                      <a:srgbClr val="FFFFFF"/>
                    </a:gs>
                    <a:gs pos="0">
                      <a:srgbClr val="FFFFFF"/>
                    </a:gs>
                  </a:gsLst>
                  <a:lin ang="5400000" scaled="0"/>
                </a:gradFill>
                <a:latin typeface="楷体" pitchFamily="49" charset="-122"/>
                <a:ea typeface="楷体" pitchFamily="49" charset="-122"/>
              </a:rPr>
              <a:t>结构化分析的准则</a:t>
            </a:r>
            <a:endParaRPr lang="en-US" sz="2400" b="1" dirty="0">
              <a:gradFill>
                <a:gsLst>
                  <a:gs pos="85000">
                    <a:srgbClr val="FFFFFF"/>
                  </a:gs>
                  <a:gs pos="0">
                    <a:srgbClr val="FFFFFF"/>
                  </a:gs>
                </a:gsLst>
                <a:lin ang="5400000" scaled="0"/>
              </a:gradFill>
              <a:latin typeface="楷体" pitchFamily="49" charset="-122"/>
              <a:ea typeface="楷体" pitchFamily="49" charset="-122"/>
            </a:endParaRPr>
          </a:p>
        </p:txBody>
      </p:sp>
      <p:sp>
        <p:nvSpPr>
          <p:cNvPr id="18" name="矩形 17"/>
          <p:cNvSpPr/>
          <p:nvPr/>
        </p:nvSpPr>
        <p:spPr>
          <a:xfrm>
            <a:off x="1571604" y="1095692"/>
            <a:ext cx="6929486" cy="830997"/>
          </a:xfrm>
          <a:prstGeom prst="rect">
            <a:avLst/>
          </a:prstGeom>
          <a:solidFill>
            <a:schemeClr val="accent1">
              <a:lumMod val="75000"/>
            </a:schemeClr>
          </a:solidFill>
        </p:spPr>
        <p:txBody>
          <a:bodyPr wrap="square">
            <a:spAutoFit/>
          </a:bodyPr>
          <a:lstStyle/>
          <a:p>
            <a:r>
              <a:rPr lang="zh-CN" altLang="en-US" sz="2400" b="1" dirty="0">
                <a:gradFill>
                  <a:gsLst>
                    <a:gs pos="85000">
                      <a:srgbClr val="FFFFFF"/>
                    </a:gs>
                    <a:gs pos="0">
                      <a:srgbClr val="FFFFFF"/>
                    </a:gs>
                  </a:gsLst>
                  <a:lin ang="5400000" scaled="0"/>
                </a:gradFill>
                <a:latin typeface="楷体" pitchFamily="49" charset="-122"/>
                <a:ea typeface="楷体" pitchFamily="49" charset="-122"/>
              </a:rPr>
              <a:t>必须理解并描述问题的信息域，根据这条准则应该建立数据模型。</a:t>
            </a:r>
          </a:p>
        </p:txBody>
      </p:sp>
      <p:sp>
        <p:nvSpPr>
          <p:cNvPr id="19" name="Rectangle 20"/>
          <p:cNvSpPr/>
          <p:nvPr/>
        </p:nvSpPr>
        <p:spPr bwMode="auto">
          <a:xfrm>
            <a:off x="1571604" y="2000246"/>
            <a:ext cx="7000924" cy="879524"/>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endParaRPr lang="en-US" altLang="en-US" sz="2400" b="1" dirty="0">
              <a:gradFill>
                <a:gsLst>
                  <a:gs pos="85000">
                    <a:srgbClr val="FFFFFF"/>
                  </a:gs>
                  <a:gs pos="0">
                    <a:srgbClr val="FFFFFF"/>
                  </a:gs>
                </a:gsLst>
                <a:lin ang="5400000" scaled="0"/>
              </a:gradFill>
              <a:latin typeface="楷体" pitchFamily="49" charset="-122"/>
              <a:ea typeface="楷体" pitchFamily="49" charset="-122"/>
            </a:endParaRPr>
          </a:p>
        </p:txBody>
      </p:sp>
      <p:sp>
        <p:nvSpPr>
          <p:cNvPr id="20" name="矩形 19"/>
          <p:cNvSpPr/>
          <p:nvPr/>
        </p:nvSpPr>
        <p:spPr>
          <a:xfrm>
            <a:off x="1571604" y="2024386"/>
            <a:ext cx="6929486" cy="830997"/>
          </a:xfrm>
          <a:prstGeom prst="rect">
            <a:avLst/>
          </a:prstGeom>
          <a:solidFill>
            <a:schemeClr val="accent1">
              <a:lumMod val="75000"/>
            </a:schemeClr>
          </a:solidFill>
        </p:spPr>
        <p:txBody>
          <a:bodyPr wrap="square">
            <a:spAutoFit/>
          </a:bodyPr>
          <a:lstStyle/>
          <a:p>
            <a:r>
              <a:rPr lang="zh-CN" altLang="en-US" sz="2400" b="1" dirty="0">
                <a:gradFill>
                  <a:gsLst>
                    <a:gs pos="85000">
                      <a:srgbClr val="FFFFFF"/>
                    </a:gs>
                    <a:gs pos="0">
                      <a:srgbClr val="FFFFFF"/>
                    </a:gs>
                  </a:gsLst>
                  <a:lin ang="5400000" scaled="0"/>
                </a:gradFill>
                <a:latin typeface="楷体" pitchFamily="49" charset="-122"/>
                <a:ea typeface="楷体" pitchFamily="49" charset="-122"/>
              </a:rPr>
              <a:t>必须定义软件应完成的功能，这条准则要求建立功能模型。</a:t>
            </a:r>
          </a:p>
        </p:txBody>
      </p:sp>
      <p:sp>
        <p:nvSpPr>
          <p:cNvPr id="21" name="Rectangle 20"/>
          <p:cNvSpPr/>
          <p:nvPr/>
        </p:nvSpPr>
        <p:spPr bwMode="auto">
          <a:xfrm>
            <a:off x="1571604" y="2928940"/>
            <a:ext cx="7000924" cy="879524"/>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endParaRPr lang="en-US" altLang="en-US" sz="2400" b="1" dirty="0">
              <a:gradFill>
                <a:gsLst>
                  <a:gs pos="85000">
                    <a:srgbClr val="FFFFFF"/>
                  </a:gs>
                  <a:gs pos="0">
                    <a:srgbClr val="FFFFFF"/>
                  </a:gs>
                </a:gsLst>
                <a:lin ang="5400000" scaled="0"/>
              </a:gradFill>
              <a:latin typeface="楷体" pitchFamily="49" charset="-122"/>
              <a:ea typeface="楷体" pitchFamily="49" charset="-122"/>
            </a:endParaRPr>
          </a:p>
        </p:txBody>
      </p:sp>
      <p:sp>
        <p:nvSpPr>
          <p:cNvPr id="22" name="矩形 21"/>
          <p:cNvSpPr/>
          <p:nvPr/>
        </p:nvSpPr>
        <p:spPr>
          <a:xfrm>
            <a:off x="1571604" y="2953080"/>
            <a:ext cx="6929486" cy="830997"/>
          </a:xfrm>
          <a:prstGeom prst="rect">
            <a:avLst/>
          </a:prstGeom>
          <a:solidFill>
            <a:schemeClr val="accent1">
              <a:lumMod val="75000"/>
            </a:schemeClr>
          </a:solidFill>
        </p:spPr>
        <p:txBody>
          <a:bodyPr wrap="square">
            <a:spAutoFit/>
          </a:bodyPr>
          <a:lstStyle/>
          <a:p>
            <a:r>
              <a:rPr lang="zh-CN" altLang="en-US" sz="2400" b="1" dirty="0">
                <a:gradFill>
                  <a:gsLst>
                    <a:gs pos="85000">
                      <a:srgbClr val="FFFFFF"/>
                    </a:gs>
                    <a:gs pos="0">
                      <a:srgbClr val="FFFFFF"/>
                    </a:gs>
                  </a:gsLst>
                  <a:lin ang="5400000" scaled="0"/>
                </a:gradFill>
                <a:latin typeface="楷体" pitchFamily="49" charset="-122"/>
                <a:ea typeface="楷体" pitchFamily="49" charset="-122"/>
              </a:rPr>
              <a:t>必须描述作为外部事件结果的软件行为，这条准则要求建立行为模型。</a:t>
            </a:r>
          </a:p>
        </p:txBody>
      </p:sp>
      <p:sp>
        <p:nvSpPr>
          <p:cNvPr id="23" name="Rectangle 20"/>
          <p:cNvSpPr/>
          <p:nvPr/>
        </p:nvSpPr>
        <p:spPr bwMode="auto">
          <a:xfrm>
            <a:off x="1571604" y="3865026"/>
            <a:ext cx="7000924" cy="879524"/>
          </a:xfrm>
          <a:prstGeom prst="rect">
            <a:avLst/>
          </a:prstGeom>
          <a:solidFill>
            <a:schemeClr val="accent1">
              <a:lumMod val="75000"/>
            </a:schemeClr>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endParaRPr lang="en-US" altLang="en-US" sz="2400" b="1" dirty="0">
              <a:gradFill>
                <a:gsLst>
                  <a:gs pos="85000">
                    <a:srgbClr val="FFFFFF"/>
                  </a:gs>
                  <a:gs pos="0">
                    <a:srgbClr val="FFFFFF"/>
                  </a:gs>
                </a:gsLst>
                <a:lin ang="5400000" scaled="0"/>
              </a:gradFill>
              <a:latin typeface="楷体" pitchFamily="49" charset="-122"/>
              <a:ea typeface="楷体" pitchFamily="49" charset="-122"/>
            </a:endParaRPr>
          </a:p>
        </p:txBody>
      </p:sp>
      <p:sp>
        <p:nvSpPr>
          <p:cNvPr id="24" name="矩形 23"/>
          <p:cNvSpPr/>
          <p:nvPr/>
        </p:nvSpPr>
        <p:spPr>
          <a:xfrm>
            <a:off x="1571604" y="3889166"/>
            <a:ext cx="6929486" cy="830997"/>
          </a:xfrm>
          <a:prstGeom prst="rect">
            <a:avLst/>
          </a:prstGeom>
          <a:solidFill>
            <a:schemeClr val="accent1">
              <a:lumMod val="75000"/>
            </a:schemeClr>
          </a:solidFill>
        </p:spPr>
        <p:txBody>
          <a:bodyPr wrap="square">
            <a:spAutoFit/>
          </a:bodyPr>
          <a:lstStyle/>
          <a:p>
            <a:r>
              <a:rPr lang="zh-CN" altLang="en-US" sz="2400" b="1" dirty="0">
                <a:gradFill>
                  <a:gsLst>
                    <a:gs pos="85000">
                      <a:srgbClr val="FFFFFF"/>
                    </a:gs>
                    <a:gs pos="0">
                      <a:srgbClr val="FFFFFF"/>
                    </a:gs>
                  </a:gsLst>
                  <a:lin ang="5400000" scaled="0"/>
                </a:gradFill>
                <a:latin typeface="楷体" pitchFamily="49" charset="-122"/>
                <a:ea typeface="楷体" pitchFamily="49" charset="-122"/>
              </a:rPr>
              <a:t>必须对描述信息、功能和行为的模型进行分解，用层次的方式展示细节。</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slide(fromTop)">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slide(fromTop)">
                                      <p:cBhvr>
                                        <p:cTn id="12" dur="500"/>
                                        <p:tgtEl>
                                          <p:spTgt spid="4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slide(fromLeft)">
                                      <p:cBhvr>
                                        <p:cTn id="17" dur="5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4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slide(fromLeft)">
                                      <p:cBhvr>
                                        <p:cTn id="26" dur="500"/>
                                        <p:tgtEl>
                                          <p:spTgt spid="20"/>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slide(fromLeft)">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2" presetClass="entr" presetSubtype="8"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slide(fromLeft)">
                                      <p:cBhvr>
                                        <p:cTn id="44" dur="500"/>
                                        <p:tgtEl>
                                          <p:spTgt spid="24"/>
                                        </p:tgtEl>
                                      </p:cBhvr>
                                    </p:animEffec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7" grpId="0" animBg="1"/>
      <p:bldP spid="17" grpId="0" animBg="1"/>
      <p:bldP spid="18" grpId="0" animBg="1"/>
      <p:bldP spid="19" grpId="0" animBg="1"/>
      <p:bldP spid="20" grpId="0" animBg="1"/>
      <p:bldP spid="21" grpId="0" animBg="1"/>
      <p:bldP spid="22" grpId="0" animBg="1"/>
      <p:bldP spid="23" grpId="0" animBg="1"/>
      <p:bldP spid="24"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15266205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3.3 </a:t>
            </a:r>
            <a:r>
              <a:rPr lang="zh-CN" altLang="en-US" b="1" dirty="0">
                <a:latin typeface="楷体" pitchFamily="49" charset="-122"/>
                <a:ea typeface="楷体" pitchFamily="49" charset="-122"/>
              </a:rPr>
              <a:t>分析建模与规格说明</a:t>
            </a:r>
          </a:p>
        </p:txBody>
      </p:sp>
      <p:sp>
        <p:nvSpPr>
          <p:cNvPr id="5" name="Rectangle 174"/>
          <p:cNvSpPr/>
          <p:nvPr/>
        </p:nvSpPr>
        <p:spPr>
          <a:xfrm>
            <a:off x="388870" y="2819432"/>
            <a:ext cx="2590800" cy="1145286"/>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数据模型</a:t>
            </a: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6" name="Rectangle 176"/>
          <p:cNvSpPr/>
          <p:nvPr/>
        </p:nvSpPr>
        <p:spPr>
          <a:xfrm>
            <a:off x="521417" y="3284975"/>
            <a:ext cx="2329124" cy="576871"/>
          </a:xfrm>
          <a:prstGeom prst="rect">
            <a:avLst/>
          </a:prstGeom>
          <a:solidFill>
            <a:schemeClr val="accent1">
              <a:lumMod val="50000"/>
            </a:schemeClr>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nchorCtr="0"/>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实体联系图</a:t>
            </a: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8" name="Rectangle 184"/>
          <p:cNvSpPr/>
          <p:nvPr/>
        </p:nvSpPr>
        <p:spPr>
          <a:xfrm>
            <a:off x="6172200" y="2819432"/>
            <a:ext cx="2590800" cy="1145286"/>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行为模型</a:t>
            </a: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9" name="Rectangle 186"/>
          <p:cNvSpPr/>
          <p:nvPr/>
        </p:nvSpPr>
        <p:spPr>
          <a:xfrm>
            <a:off x="6380477" y="3284975"/>
            <a:ext cx="2174553" cy="576871"/>
          </a:xfrm>
          <a:prstGeom prst="rect">
            <a:avLst/>
          </a:prstGeom>
          <a:solidFill>
            <a:schemeClr val="accent1">
              <a:lumMod val="50000"/>
            </a:schemeClr>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nchorCtr="0"/>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状态转换图</a:t>
            </a: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11" name="Rectangle 181"/>
          <p:cNvSpPr/>
          <p:nvPr/>
        </p:nvSpPr>
        <p:spPr>
          <a:xfrm>
            <a:off x="3276600" y="2819432"/>
            <a:ext cx="2590800" cy="1145286"/>
          </a:xfrm>
          <a:prstGeom prst="rect">
            <a:avLst/>
          </a:prstGeom>
          <a:solidFill>
            <a:schemeClr val="accent1"/>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逻辑模型</a:t>
            </a: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12" name="Rectangle 183"/>
          <p:cNvSpPr/>
          <p:nvPr/>
        </p:nvSpPr>
        <p:spPr>
          <a:xfrm>
            <a:off x="3409147" y="3284975"/>
            <a:ext cx="2329124" cy="576871"/>
          </a:xfrm>
          <a:prstGeom prst="rect">
            <a:avLst/>
          </a:prstGeom>
          <a:solidFill>
            <a:schemeClr val="accent1">
              <a:lumMod val="50000"/>
            </a:schemeClr>
          </a:solidFill>
          <a:ln>
            <a:noFill/>
          </a:ln>
        </p:spPr>
        <p:style>
          <a:lnRef idx="1">
            <a:schemeClr val="accent2"/>
          </a:lnRef>
          <a:fillRef idx="2">
            <a:schemeClr val="accent2"/>
          </a:fillRef>
          <a:effectRef idx="1">
            <a:schemeClr val="accent2"/>
          </a:effectRef>
          <a:fontRef idx="minor">
            <a:schemeClr val="dk1"/>
          </a:fontRef>
        </p:style>
        <p:txBody>
          <a:bodyPr lIns="121899" tIns="60949" rIns="121899" bIns="60949" rtlCol="0" anchor="ctr" anchorCtr="0"/>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数据流图</a:t>
            </a: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14" name="Down Arrow 68"/>
          <p:cNvSpPr/>
          <p:nvPr/>
        </p:nvSpPr>
        <p:spPr bwMode="auto">
          <a:xfrm>
            <a:off x="4358371" y="2264029"/>
            <a:ext cx="427258" cy="555409"/>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grpSp>
        <p:nvGrpSpPr>
          <p:cNvPr id="19" name="Group 2"/>
          <p:cNvGrpSpPr/>
          <p:nvPr/>
        </p:nvGrpSpPr>
        <p:grpSpPr>
          <a:xfrm>
            <a:off x="1" y="4223792"/>
            <a:ext cx="9144001" cy="637547"/>
            <a:chOff x="0" y="6031675"/>
            <a:chExt cx="12188826" cy="850062"/>
          </a:xfrm>
          <a:solidFill>
            <a:schemeClr val="accent5"/>
          </a:solidFill>
        </p:grpSpPr>
        <p:grpSp>
          <p:nvGrpSpPr>
            <p:cNvPr id="20" name="Group 122"/>
            <p:cNvGrpSpPr/>
            <p:nvPr/>
          </p:nvGrpSpPr>
          <p:grpSpPr>
            <a:xfrm>
              <a:off x="0" y="6031675"/>
              <a:ext cx="12188826" cy="850062"/>
              <a:chOff x="0" y="5955475"/>
              <a:chExt cx="9144001" cy="850062"/>
            </a:xfrm>
            <a:grpFill/>
          </p:grpSpPr>
          <p:sp>
            <p:nvSpPr>
              <p:cNvPr id="30" name="Down Arrow 142"/>
              <p:cNvSpPr/>
              <p:nvPr/>
            </p:nvSpPr>
            <p:spPr>
              <a:xfrm flipV="1">
                <a:off x="152400" y="5955475"/>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1" name="Down Arrow 145"/>
              <p:cNvSpPr/>
              <p:nvPr/>
            </p:nvSpPr>
            <p:spPr>
              <a:xfrm flipV="1">
                <a:off x="746125" y="5955475"/>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2" name="Down Arrow 149"/>
              <p:cNvSpPr/>
              <p:nvPr/>
            </p:nvSpPr>
            <p:spPr>
              <a:xfrm flipV="1">
                <a:off x="8128000" y="5967350"/>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3" name="Down Arrow 150"/>
              <p:cNvSpPr/>
              <p:nvPr/>
            </p:nvSpPr>
            <p:spPr>
              <a:xfrm flipV="1">
                <a:off x="8721725" y="5967350"/>
                <a:ext cx="269875" cy="296333"/>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34" name="Rectangle 151"/>
              <p:cNvSpPr/>
              <p:nvPr/>
            </p:nvSpPr>
            <p:spPr>
              <a:xfrm>
                <a:off x="0" y="6248399"/>
                <a:ext cx="9144001" cy="557138"/>
              </a:xfrm>
              <a:prstGeom prst="rect">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r>
                  <a:rPr lang="zh-CN" altLang="en-US" sz="2800" b="1" dirty="0">
                    <a:solidFill>
                      <a:schemeClr val="bg1"/>
                    </a:solidFill>
                    <a:latin typeface="楷体" pitchFamily="49" charset="-122"/>
                    <a:ea typeface="楷体" pitchFamily="49" charset="-122"/>
                  </a:rPr>
                  <a:t>撰写软件规格说明</a:t>
                </a:r>
                <a:endParaRPr lang="en-US" sz="2800" b="1" dirty="0">
                  <a:solidFill>
                    <a:schemeClr val="bg1"/>
                  </a:solidFill>
                  <a:latin typeface="楷体" pitchFamily="49" charset="-122"/>
                  <a:ea typeface="楷体" pitchFamily="49" charset="-122"/>
                </a:endParaRPr>
              </a:p>
            </p:txBody>
          </p:sp>
        </p:grpSp>
        <p:grpSp>
          <p:nvGrpSpPr>
            <p:cNvPr id="21" name="Group 38"/>
            <p:cNvGrpSpPr/>
            <p:nvPr/>
          </p:nvGrpSpPr>
          <p:grpSpPr>
            <a:xfrm>
              <a:off x="2712860" y="6035083"/>
              <a:ext cx="6619209" cy="296333"/>
              <a:chOff x="914400" y="5910150"/>
              <a:chExt cx="7010400" cy="533399"/>
            </a:xfrm>
            <a:grpFill/>
          </p:grpSpPr>
          <p:sp>
            <p:nvSpPr>
              <p:cNvPr id="22" name="Down Arrow 107"/>
              <p:cNvSpPr/>
              <p:nvPr/>
            </p:nvSpPr>
            <p:spPr>
              <a:xfrm flipV="1">
                <a:off x="9144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3" name="Down Arrow 108"/>
              <p:cNvSpPr/>
              <p:nvPr/>
            </p:nvSpPr>
            <p:spPr>
              <a:xfrm flipV="1">
                <a:off x="17526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4" name="Down Arrow 109"/>
              <p:cNvSpPr/>
              <p:nvPr/>
            </p:nvSpPr>
            <p:spPr>
              <a:xfrm flipV="1">
                <a:off x="25908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5" name="Down Arrow 110"/>
              <p:cNvSpPr/>
              <p:nvPr/>
            </p:nvSpPr>
            <p:spPr>
              <a:xfrm flipV="1">
                <a:off x="34290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6" name="Down Arrow 111"/>
              <p:cNvSpPr/>
              <p:nvPr/>
            </p:nvSpPr>
            <p:spPr>
              <a:xfrm flipV="1">
                <a:off x="50292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7" name="Down Arrow 112"/>
              <p:cNvSpPr/>
              <p:nvPr/>
            </p:nvSpPr>
            <p:spPr>
              <a:xfrm flipV="1">
                <a:off x="58674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8" name="Down Arrow 113"/>
              <p:cNvSpPr/>
              <p:nvPr/>
            </p:nvSpPr>
            <p:spPr>
              <a:xfrm flipV="1">
                <a:off x="67056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sp>
            <p:nvSpPr>
              <p:cNvPr id="29" name="Down Arrow 114"/>
              <p:cNvSpPr/>
              <p:nvPr/>
            </p:nvSpPr>
            <p:spPr>
              <a:xfrm flipV="1">
                <a:off x="7543800" y="5910150"/>
                <a:ext cx="381000" cy="533399"/>
              </a:xfrm>
              <a:prstGeom prst="downArrow">
                <a:avLst/>
              </a:prstGeom>
              <a:grpFill/>
              <a:ln>
                <a:noFill/>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dirty="0"/>
              </a:p>
            </p:txBody>
          </p:sp>
        </p:grpSp>
      </p:grpSp>
      <p:sp>
        <p:nvSpPr>
          <p:cNvPr id="42" name="Rectangle 47"/>
          <p:cNvSpPr/>
          <p:nvPr/>
        </p:nvSpPr>
        <p:spPr>
          <a:xfrm>
            <a:off x="563071" y="1128608"/>
            <a:ext cx="7943470" cy="1143000"/>
          </a:xfrm>
          <a:prstGeom prst="rect">
            <a:avLst/>
          </a:prstGeom>
          <a:solidFill>
            <a:schemeClr val="accent6">
              <a:lumMod val="50000"/>
            </a:schemeClr>
          </a:solidFill>
          <a:ln>
            <a:noFill/>
          </a:ln>
        </p:spPr>
        <p:style>
          <a:lnRef idx="1">
            <a:schemeClr val="accent2"/>
          </a:lnRef>
          <a:fillRef idx="2">
            <a:schemeClr val="accent2"/>
          </a:fillRef>
          <a:effectRef idx="1">
            <a:schemeClr val="accent2"/>
          </a:effectRef>
          <a:fontRef idx="minor">
            <a:schemeClr val="dk1"/>
          </a:fontRef>
        </p:style>
        <p:txBody>
          <a:bodyPr lIns="121899" tIns="109728" rIns="121899" bIns="60949" rtlCol="0" anchor="t" anchorCtr="1"/>
          <a:lstStyle/>
          <a:p>
            <a:pPr algn="ctr"/>
            <a:endParaRPr lang="en-US"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43" name="Rectangle 62"/>
          <p:cNvSpPr/>
          <p:nvPr/>
        </p:nvSpPr>
        <p:spPr>
          <a:xfrm>
            <a:off x="646199" y="1472524"/>
            <a:ext cx="7786316" cy="722235"/>
          </a:xfrm>
          <a:prstGeom prst="rect">
            <a:avLst/>
          </a:prstGeom>
          <a:solidFill>
            <a:schemeClr val="accent6">
              <a:lumMod val="60000"/>
              <a:lumOff val="40000"/>
            </a:schemeClr>
          </a:solidFill>
          <a:ln w="9525" cap="flat" cmpd="sng" algn="ctr">
            <a:noFill/>
            <a:prstDash val="solid"/>
          </a:ln>
          <a:effectLst/>
        </p:spPr>
        <p:txBody>
          <a:bodyPr lIns="121899" tIns="0" rIns="121899" bIns="60949" rtlCol="0" anchor="t" anchorCtr="0"/>
          <a:lstStyle/>
          <a:p>
            <a:pPr algn="ctr"/>
            <a:r>
              <a:rPr lang="zh-CN" altLang="en-US" sz="2000" b="1" dirty="0">
                <a:solidFill>
                  <a:schemeClr val="bg1"/>
                </a:solidFill>
                <a:latin typeface="楷体" pitchFamily="49" charset="-122"/>
                <a:ea typeface="楷体" pitchFamily="49" charset="-122"/>
              </a:rPr>
              <a:t>为了理解事物而对事物做出的一种抽象，是对事物的一种无歧义的书面描述。通常，模型由一组图形符号和组织这些符号的规则组成。</a:t>
            </a:r>
          </a:p>
          <a:p>
            <a:pPr algn="ctr"/>
            <a:endParaRPr lang="en-US" sz="2000" b="1" dirty="0">
              <a:solidFill>
                <a:schemeClr val="bg1"/>
              </a:solidFill>
              <a:latin typeface="楷体" pitchFamily="49" charset="-122"/>
              <a:ea typeface="楷体" pitchFamily="49" charset="-122"/>
            </a:endParaRPr>
          </a:p>
        </p:txBody>
      </p:sp>
      <p:sp>
        <p:nvSpPr>
          <p:cNvPr id="52" name="矩形 51"/>
          <p:cNvSpPr/>
          <p:nvPr/>
        </p:nvSpPr>
        <p:spPr>
          <a:xfrm>
            <a:off x="4082117" y="1059582"/>
            <a:ext cx="803426" cy="461665"/>
          </a:xfrm>
          <a:prstGeom prst="rect">
            <a:avLst/>
          </a:prstGeom>
        </p:spPr>
        <p:txBody>
          <a:bodyPr wrap="none">
            <a:spAutoFit/>
          </a:bodyPr>
          <a:lstStyle/>
          <a:p>
            <a:pPr algn="ctr"/>
            <a:r>
              <a:rPr lang="zh-CN" altLang="en-US" sz="2400" b="1" dirty="0">
                <a:gradFill>
                  <a:gsLst>
                    <a:gs pos="0">
                      <a:schemeClr val="tx1"/>
                    </a:gs>
                    <a:gs pos="100000">
                      <a:schemeClr val="tx1"/>
                    </a:gs>
                  </a:gsLst>
                  <a:lin ang="5400000" scaled="0"/>
                </a:gradFill>
                <a:latin typeface="楷体" pitchFamily="49" charset="-122"/>
                <a:ea typeface="楷体" pitchFamily="49" charset="-122"/>
              </a:rPr>
              <a:t>模型</a:t>
            </a:r>
            <a:endParaRPr lang="en-US" altLang="zh-CN" sz="2400" b="1" dirty="0">
              <a:gradFill>
                <a:gsLst>
                  <a:gs pos="0">
                    <a:schemeClr val="tx1"/>
                  </a:gs>
                  <a:gs pos="100000">
                    <a:schemeClr val="tx1"/>
                  </a:gs>
                </a:gsLst>
                <a:lin ang="5400000" scaled="0"/>
              </a:gradFill>
              <a:latin typeface="楷体" pitchFamily="49" charset="-122"/>
              <a:ea typeface="楷体" pitchFamily="49" charset="-122"/>
            </a:endParaRPr>
          </a:p>
        </p:txBody>
      </p:sp>
      <p:sp>
        <p:nvSpPr>
          <p:cNvPr id="53" name="Down Arrow 68"/>
          <p:cNvSpPr/>
          <p:nvPr/>
        </p:nvSpPr>
        <p:spPr bwMode="auto">
          <a:xfrm>
            <a:off x="1470641" y="2264029"/>
            <a:ext cx="427258" cy="555409"/>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4" name="Down Arrow 68"/>
          <p:cNvSpPr/>
          <p:nvPr/>
        </p:nvSpPr>
        <p:spPr bwMode="auto">
          <a:xfrm>
            <a:off x="7254124" y="2271608"/>
            <a:ext cx="427258" cy="555409"/>
          </a:xfrm>
          <a:prstGeom prst="down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25643505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2"/>
                                        </p:tgtEl>
                                        <p:attrNameLst>
                                          <p:attrName>style.visibility</p:attrName>
                                        </p:attrNameLst>
                                      </p:cBhvr>
                                      <p:to>
                                        <p:strVal val="visible"/>
                                      </p:to>
                                    </p:set>
                                    <p:animEffect transition="in" filter="fade">
                                      <p:cBhvr>
                                        <p:cTn id="12" dur="1000"/>
                                        <p:tgtEl>
                                          <p:spTgt spid="52"/>
                                        </p:tgtEl>
                                      </p:cBhvr>
                                    </p:animEffect>
                                    <p:anim calcmode="lin" valueType="num">
                                      <p:cBhvr>
                                        <p:cTn id="13" dur="1000" fill="hold"/>
                                        <p:tgtEl>
                                          <p:spTgt spid="52"/>
                                        </p:tgtEl>
                                        <p:attrNameLst>
                                          <p:attrName>ppt_x</p:attrName>
                                        </p:attrNameLst>
                                      </p:cBhvr>
                                      <p:tavLst>
                                        <p:tav tm="0">
                                          <p:val>
                                            <p:strVal val="#ppt_x"/>
                                          </p:val>
                                        </p:tav>
                                        <p:tav tm="100000">
                                          <p:val>
                                            <p:strVal val="#ppt_x"/>
                                          </p:val>
                                        </p:tav>
                                      </p:tavLst>
                                    </p:anim>
                                    <p:anim calcmode="lin" valueType="num">
                                      <p:cBhvr>
                                        <p:cTn id="14" dur="1000" fill="hold"/>
                                        <p:tgtEl>
                                          <p:spTgt spid="5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up)">
                                      <p:cBhvr>
                                        <p:cTn id="19" dur="500"/>
                                        <p:tgtEl>
                                          <p:spTgt spid="4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up)">
                                      <p:cBhvr>
                                        <p:cTn id="24" dur="500"/>
                                        <p:tgtEl>
                                          <p:spTgt spid="14"/>
                                        </p:tgtEl>
                                      </p:cBhvr>
                                    </p:animEffect>
                                  </p:childTnLst>
                                </p:cTn>
                              </p:par>
                            </p:childTnLst>
                          </p:cTn>
                        </p:par>
                        <p:par>
                          <p:cTn id="25" fill="hold">
                            <p:stCondLst>
                              <p:cond delay="500"/>
                            </p:stCondLst>
                            <p:childTnLst>
                              <p:par>
                                <p:cTn id="26" presetID="22" presetClass="entr" presetSubtype="1" fill="hold" grpId="0" nodeType="afterEffect">
                                  <p:stCondLst>
                                    <p:cond delay="0"/>
                                  </p:stCondLst>
                                  <p:childTnLst>
                                    <p:set>
                                      <p:cBhvr>
                                        <p:cTn id="27" dur="1" fill="hold">
                                          <p:stCondLst>
                                            <p:cond delay="0"/>
                                          </p:stCondLst>
                                        </p:cTn>
                                        <p:tgtEl>
                                          <p:spTgt spid="53"/>
                                        </p:tgtEl>
                                        <p:attrNameLst>
                                          <p:attrName>style.visibility</p:attrName>
                                        </p:attrNameLst>
                                      </p:cBhvr>
                                      <p:to>
                                        <p:strVal val="visible"/>
                                      </p:to>
                                    </p:set>
                                    <p:animEffect transition="in" filter="wipe(up)">
                                      <p:cBhvr>
                                        <p:cTn id="28" dur="500"/>
                                        <p:tgtEl>
                                          <p:spTgt spid="53"/>
                                        </p:tgtEl>
                                      </p:cBhvr>
                                    </p:animEffect>
                                  </p:childTnLst>
                                </p:cTn>
                              </p:par>
                            </p:childTnLst>
                          </p:cTn>
                        </p:par>
                        <p:par>
                          <p:cTn id="29" fill="hold">
                            <p:stCondLst>
                              <p:cond delay="1000"/>
                            </p:stCondLst>
                            <p:childTnLst>
                              <p:par>
                                <p:cTn id="30" presetID="22" presetClass="entr" presetSubtype="1" fill="hold" grpId="0" nodeType="after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up)">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up)">
                                      <p:cBhvr>
                                        <p:cTn id="37" dur="500"/>
                                        <p:tgtEl>
                                          <p:spTgt spid="5"/>
                                        </p:tgtEl>
                                      </p:cBhvr>
                                    </p:animEffect>
                                  </p:childTnLst>
                                </p:cTn>
                              </p:par>
                            </p:childTnLst>
                          </p:cTn>
                        </p:par>
                        <p:par>
                          <p:cTn id="38" fill="hold">
                            <p:stCondLst>
                              <p:cond delay="500"/>
                            </p:stCondLst>
                            <p:childTnLst>
                              <p:par>
                                <p:cTn id="39" presetID="22" presetClass="entr" presetSubtype="1" fill="hold" grpId="0" nodeType="after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par>
                          <p:cTn id="42" fill="hold">
                            <p:stCondLst>
                              <p:cond delay="1000"/>
                            </p:stCondLst>
                            <p:childTnLst>
                              <p:par>
                                <p:cTn id="43" presetID="22" presetClass="entr" presetSubtype="1" fill="hold" grpId="0" nodeType="after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up)">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37" fill="hold" grpId="0" nodeType="click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barn(outVertical)">
                                      <p:cBhvr>
                                        <p:cTn id="50" dur="500"/>
                                        <p:tgtEl>
                                          <p:spTgt spid="6"/>
                                        </p:tgtEl>
                                      </p:cBhvr>
                                    </p:animEffect>
                                  </p:childTnLst>
                                </p:cTn>
                              </p:par>
                            </p:childTnLst>
                          </p:cTn>
                        </p:par>
                        <p:par>
                          <p:cTn id="51" fill="hold">
                            <p:stCondLst>
                              <p:cond delay="500"/>
                            </p:stCondLst>
                            <p:childTnLst>
                              <p:par>
                                <p:cTn id="52" presetID="16" presetClass="entr" presetSubtype="37" fill="hold" grpId="0" nodeType="after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arn(outVertical)">
                                      <p:cBhvr>
                                        <p:cTn id="54" dur="500"/>
                                        <p:tgtEl>
                                          <p:spTgt spid="12"/>
                                        </p:tgtEl>
                                      </p:cBhvr>
                                    </p:animEffect>
                                  </p:childTnLst>
                                </p:cTn>
                              </p:par>
                            </p:childTnLst>
                          </p:cTn>
                        </p:par>
                        <p:par>
                          <p:cTn id="55" fill="hold">
                            <p:stCondLst>
                              <p:cond delay="1000"/>
                            </p:stCondLst>
                            <p:childTnLst>
                              <p:par>
                                <p:cTn id="56" presetID="16" presetClass="entr" presetSubtype="37" fill="hold" grpId="0" nodeType="afterEffect">
                                  <p:stCondLst>
                                    <p:cond delay="0"/>
                                  </p:stCondLst>
                                  <p:childTnLst>
                                    <p:set>
                                      <p:cBhvr>
                                        <p:cTn id="57" dur="1" fill="hold">
                                          <p:stCondLst>
                                            <p:cond delay="0"/>
                                          </p:stCondLst>
                                        </p:cTn>
                                        <p:tgtEl>
                                          <p:spTgt spid="9"/>
                                        </p:tgtEl>
                                        <p:attrNameLst>
                                          <p:attrName>style.visibility</p:attrName>
                                        </p:attrNameLst>
                                      </p:cBhvr>
                                      <p:to>
                                        <p:strVal val="visible"/>
                                      </p:to>
                                    </p:set>
                                    <p:animEffect transition="in" filter="barn(outVertical)">
                                      <p:cBhvr>
                                        <p:cTn id="58" dur="500"/>
                                        <p:tgtEl>
                                          <p:spTgt spid="9"/>
                                        </p:tgtEl>
                                      </p:cBhvr>
                                    </p:animEffect>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1000"/>
                                        <p:tgtEl>
                                          <p:spTgt spid="19"/>
                                        </p:tgtEl>
                                      </p:cBhvr>
                                    </p:animEffect>
                                    <p:anim calcmode="lin" valueType="num">
                                      <p:cBhvr>
                                        <p:cTn id="64" dur="1000" fill="hold"/>
                                        <p:tgtEl>
                                          <p:spTgt spid="19"/>
                                        </p:tgtEl>
                                        <p:attrNameLst>
                                          <p:attrName>ppt_x</p:attrName>
                                        </p:attrNameLst>
                                      </p:cBhvr>
                                      <p:tavLst>
                                        <p:tav tm="0">
                                          <p:val>
                                            <p:strVal val="#ppt_x"/>
                                          </p:val>
                                        </p:tav>
                                        <p:tav tm="100000">
                                          <p:val>
                                            <p:strVal val="#ppt_x"/>
                                          </p:val>
                                        </p:tav>
                                      </p:tavLst>
                                    </p:anim>
                                    <p:anim calcmode="lin" valueType="num">
                                      <p:cBhvr>
                                        <p:cTn id="6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4" grpId="0" animBg="1"/>
      <p:bldP spid="42" grpId="0" animBg="1"/>
      <p:bldP spid="43" grpId="0" animBg="1"/>
      <p:bldP spid="52" grpId="0"/>
      <p:bldP spid="53" grpId="0" animBg="1"/>
      <p:bldP spid="5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883359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5" name="Rectangle 3"/>
          <p:cNvSpPr>
            <a:spLocks noGrp="1" noChangeArrowheads="1"/>
          </p:cNvSpPr>
          <p:nvPr>
            <p:ph type="body" idx="1"/>
          </p:nvPr>
        </p:nvSpPr>
        <p:spPr>
          <a:xfrm>
            <a:off x="716777" y="1437060"/>
            <a:ext cx="3024336" cy="2142802"/>
          </a:xfrm>
        </p:spPr>
        <p:txBody>
          <a:bodyPr/>
          <a:lstStyle/>
          <a:p>
            <a:pPr marL="0" indent="0" algn="just">
              <a:lnSpc>
                <a:spcPct val="100000"/>
              </a:lnSpc>
              <a:spcBef>
                <a:spcPct val="0"/>
              </a:spcBef>
              <a:buNone/>
            </a:pPr>
            <a:r>
              <a:rPr lang="zh-CN" altLang="en-US" sz="2800" b="1" dirty="0">
                <a:effectLst/>
                <a:latin typeface="楷体" pitchFamily="49" charset="-122"/>
                <a:ea typeface="楷体" pitchFamily="49" charset="-122"/>
              </a:rPr>
              <a:t>数据对象可以是外部实体、事物、行为、事件、角色、单位、地点、结构等。</a:t>
            </a:r>
          </a:p>
        </p:txBody>
      </p:sp>
      <p:grpSp>
        <p:nvGrpSpPr>
          <p:cNvPr id="136199" name="Group 7"/>
          <p:cNvGrpSpPr>
            <a:grpSpLocks/>
          </p:cNvGrpSpPr>
          <p:nvPr/>
        </p:nvGrpSpPr>
        <p:grpSpPr bwMode="auto">
          <a:xfrm>
            <a:off x="931531" y="3795886"/>
            <a:ext cx="2737574" cy="763191"/>
            <a:chOff x="2275" y="3072"/>
            <a:chExt cx="1095" cy="528"/>
          </a:xfrm>
        </p:grpSpPr>
        <p:sp>
          <p:nvSpPr>
            <p:cNvPr id="136197" name="Text Box 5"/>
            <p:cNvSpPr txBox="1">
              <a:spLocks noChangeArrowheads="1"/>
            </p:cNvSpPr>
            <p:nvPr/>
          </p:nvSpPr>
          <p:spPr bwMode="auto">
            <a:xfrm>
              <a:off x="2401" y="3168"/>
              <a:ext cx="882" cy="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spcBef>
                  <a:spcPct val="50000"/>
                </a:spcBef>
              </a:pPr>
              <a:r>
                <a:rPr kumimoji="1" lang="zh-CN" altLang="en-US" sz="2800" b="1" dirty="0">
                  <a:latin typeface="楷体" pitchFamily="49" charset="-122"/>
                  <a:ea typeface="楷体" pitchFamily="49" charset="-122"/>
                </a:rPr>
                <a:t>数据对象</a:t>
              </a:r>
            </a:p>
          </p:txBody>
        </p:sp>
        <p:sp>
          <p:nvSpPr>
            <p:cNvPr id="136198" name="Rectangle 6"/>
            <p:cNvSpPr>
              <a:spLocks noChangeArrowheads="1"/>
            </p:cNvSpPr>
            <p:nvPr/>
          </p:nvSpPr>
          <p:spPr bwMode="auto">
            <a:xfrm>
              <a:off x="2275" y="3072"/>
              <a:ext cx="1095" cy="528"/>
            </a:xfrm>
            <a:prstGeom prst="rect">
              <a:avLst/>
            </a:prstGeom>
            <a:noFill/>
            <a:ln w="3492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800" b="1">
                <a:latin typeface="楷体" pitchFamily="49" charset="-122"/>
                <a:ea typeface="楷体" pitchFamily="49" charset="-122"/>
              </a:endParaRPr>
            </a:p>
          </p:txBody>
        </p:sp>
      </p:grpSp>
      <p:sp>
        <p:nvSpPr>
          <p:cNvPr id="136200" name="Rectangle 8"/>
          <p:cNvSpPr>
            <a:spLocks noChangeArrowheads="1"/>
          </p:cNvSpPr>
          <p:nvPr/>
        </p:nvSpPr>
        <p:spPr bwMode="auto">
          <a:xfrm>
            <a:off x="644769" y="915566"/>
            <a:ext cx="25298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spcBef>
                <a:spcPct val="20000"/>
              </a:spcBef>
              <a:buClr>
                <a:schemeClr val="tx2"/>
              </a:buClr>
              <a:buSzPct val="75000"/>
              <a:buFont typeface="Wingdings" pitchFamily="2" charset="2"/>
              <a:buNone/>
            </a:pPr>
            <a:r>
              <a:rPr kumimoji="1" lang="zh-CN" altLang="en-US" sz="2800" b="1" dirty="0">
                <a:solidFill>
                  <a:srgbClr val="FFFF00"/>
                </a:solidFill>
                <a:latin typeface="楷体" pitchFamily="49" charset="-122"/>
                <a:ea typeface="楷体" pitchFamily="49" charset="-122"/>
              </a:rPr>
              <a:t>（</a:t>
            </a:r>
            <a:r>
              <a:rPr kumimoji="1" lang="en-US" altLang="zh-CN" sz="2800" b="1" dirty="0">
                <a:solidFill>
                  <a:srgbClr val="FFFF00"/>
                </a:solidFill>
                <a:latin typeface="楷体" pitchFamily="49" charset="-122"/>
                <a:ea typeface="楷体" pitchFamily="49" charset="-122"/>
              </a:rPr>
              <a:t>1</a:t>
            </a:r>
            <a:r>
              <a:rPr kumimoji="1" lang="zh-CN" altLang="en-US" sz="2800" b="1" dirty="0">
                <a:solidFill>
                  <a:srgbClr val="FFFF00"/>
                </a:solidFill>
                <a:latin typeface="楷体" pitchFamily="49" charset="-122"/>
                <a:ea typeface="楷体" pitchFamily="49" charset="-122"/>
              </a:rPr>
              <a:t>）数据对象</a:t>
            </a:r>
          </a:p>
        </p:txBody>
      </p:sp>
      <p:sp>
        <p:nvSpPr>
          <p:cNvPr id="8" name="标题 1"/>
          <p:cNvSpPr txBox="1">
            <a:spLocks/>
          </p:cNvSpPr>
          <p:nvPr/>
        </p:nvSpPr>
        <p:spPr>
          <a:xfrm>
            <a:off x="389436" y="171460"/>
            <a:ext cx="8363938" cy="45704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4 </a:t>
            </a:r>
            <a:r>
              <a:rPr lang="zh-CN" altLang="en-US" b="1" dirty="0">
                <a:latin typeface="楷体" pitchFamily="49" charset="-122"/>
                <a:ea typeface="楷体" pitchFamily="49" charset="-122"/>
              </a:rPr>
              <a:t>实体－联系图 </a:t>
            </a:r>
          </a:p>
        </p:txBody>
      </p:sp>
      <p:sp>
        <p:nvSpPr>
          <p:cNvPr id="9" name="Rectangle 3"/>
          <p:cNvSpPr txBox="1">
            <a:spLocks noChangeArrowheads="1"/>
          </p:cNvSpPr>
          <p:nvPr/>
        </p:nvSpPr>
        <p:spPr>
          <a:xfrm>
            <a:off x="4860032" y="915565"/>
            <a:ext cx="3456384" cy="1508105"/>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50000"/>
              </a:lnSpc>
              <a:spcBef>
                <a:spcPct val="0"/>
              </a:spcBef>
              <a:buNone/>
            </a:pPr>
            <a:r>
              <a:rPr kumimoji="1" lang="zh-CN" altLang="en-US" sz="2800" b="1" dirty="0">
                <a:solidFill>
                  <a:srgbClr val="FFFF00"/>
                </a:solidFill>
                <a:latin typeface="楷体" pitchFamily="49" charset="-122"/>
                <a:ea typeface="楷体" pitchFamily="49" charset="-122"/>
              </a:rPr>
              <a:t>（</a:t>
            </a:r>
            <a:r>
              <a:rPr kumimoji="1" lang="en-US" altLang="zh-CN" sz="2800" b="1" dirty="0">
                <a:solidFill>
                  <a:srgbClr val="FFFF00"/>
                </a:solidFill>
                <a:latin typeface="楷体" pitchFamily="49" charset="-122"/>
                <a:ea typeface="楷体" pitchFamily="49" charset="-122"/>
              </a:rPr>
              <a:t>2</a:t>
            </a:r>
            <a:r>
              <a:rPr kumimoji="1" lang="zh-CN" altLang="en-US" sz="2800" b="1" dirty="0">
                <a:solidFill>
                  <a:srgbClr val="FFFF00"/>
                </a:solidFill>
                <a:latin typeface="楷体" pitchFamily="49" charset="-122"/>
                <a:ea typeface="楷体" pitchFamily="49" charset="-122"/>
              </a:rPr>
              <a:t>）属性</a:t>
            </a:r>
          </a:p>
          <a:p>
            <a:pPr marL="0" indent="0">
              <a:lnSpc>
                <a:spcPct val="100000"/>
              </a:lnSpc>
              <a:spcBef>
                <a:spcPct val="0"/>
              </a:spcBef>
              <a:buNone/>
            </a:pPr>
            <a:r>
              <a:rPr lang="zh-CN" altLang="en-US" sz="2800" b="1" dirty="0">
                <a:latin typeface="楷体" pitchFamily="49" charset="-122"/>
                <a:ea typeface="楷体" pitchFamily="49" charset="-122"/>
              </a:rPr>
              <a:t>属性定义了数据对象的性质。</a:t>
            </a:r>
          </a:p>
        </p:txBody>
      </p:sp>
      <p:sp>
        <p:nvSpPr>
          <p:cNvPr id="10" name="AutoShape 4"/>
          <p:cNvSpPr>
            <a:spLocks noChangeArrowheads="1"/>
          </p:cNvSpPr>
          <p:nvPr/>
        </p:nvSpPr>
        <p:spPr bwMode="auto">
          <a:xfrm>
            <a:off x="5245285" y="3695874"/>
            <a:ext cx="2735263" cy="863203"/>
          </a:xfrm>
          <a:prstGeom prst="flowChartAlternateProcess">
            <a:avLst/>
          </a:prstGeom>
          <a:noFill/>
          <a:ln w="25400" cap="sq" algn="ctr">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762000" indent="-762000" algn="ctr">
              <a:lnSpc>
                <a:spcPct val="150000"/>
              </a:lnSpc>
              <a:buClr>
                <a:schemeClr val="tx2"/>
              </a:buClr>
              <a:buSzPct val="75000"/>
              <a:buFont typeface="Wingdings" pitchFamily="2" charset="2"/>
              <a:buNone/>
            </a:pPr>
            <a:r>
              <a:rPr kumimoji="1" lang="zh-CN" altLang="en-US" sz="2800" b="1" dirty="0">
                <a:latin typeface="楷体" pitchFamily="49" charset="-122"/>
                <a:ea typeface="楷体" pitchFamily="49" charset="-122"/>
              </a:rPr>
              <a:t>属性</a:t>
            </a:r>
          </a:p>
        </p:txBody>
      </p:sp>
    </p:spTree>
    <p:extLst>
      <p:ext uri="{BB962C8B-B14F-4D97-AF65-F5344CB8AC3E}">
        <p14:creationId xmlns:p14="http://schemas.microsoft.com/office/powerpoint/2010/main" val="5454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36200"/>
                                        </p:tgtEl>
                                        <p:attrNameLst>
                                          <p:attrName>style.visibility</p:attrName>
                                        </p:attrNameLst>
                                      </p:cBhvr>
                                      <p:to>
                                        <p:strVal val="visible"/>
                                      </p:to>
                                    </p:set>
                                    <p:anim calcmode="lin" valueType="num">
                                      <p:cBhvr additive="base">
                                        <p:cTn id="7" dur="500"/>
                                        <p:tgtEl>
                                          <p:spTgt spid="136200"/>
                                        </p:tgtEl>
                                        <p:attrNameLst>
                                          <p:attrName>ppt_y</p:attrName>
                                        </p:attrNameLst>
                                      </p:cBhvr>
                                      <p:tavLst>
                                        <p:tav tm="0">
                                          <p:val>
                                            <p:strVal val="#ppt_y-#ppt_h*1.125000"/>
                                          </p:val>
                                        </p:tav>
                                        <p:tav tm="100000">
                                          <p:val>
                                            <p:strVal val="#ppt_y"/>
                                          </p:val>
                                        </p:tav>
                                      </p:tavLst>
                                    </p:anim>
                                    <p:animEffect transition="in" filter="wipe(down)">
                                      <p:cBhvr>
                                        <p:cTn id="8" dur="500"/>
                                        <p:tgtEl>
                                          <p:spTgt spid="136200"/>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nodeType="clickEffect">
                                  <p:stCondLst>
                                    <p:cond delay="0"/>
                                  </p:stCondLst>
                                  <p:childTnLst>
                                    <p:set>
                                      <p:cBhvr>
                                        <p:cTn id="12" dur="1" fill="hold">
                                          <p:stCondLst>
                                            <p:cond delay="0"/>
                                          </p:stCondLst>
                                        </p:cTn>
                                        <p:tgtEl>
                                          <p:spTgt spid="9">
                                            <p:txEl>
                                              <p:pRg st="0" end="0"/>
                                            </p:txEl>
                                          </p:spTgt>
                                        </p:tgtEl>
                                        <p:attrNameLst>
                                          <p:attrName>style.visibility</p:attrName>
                                        </p:attrNameLst>
                                      </p:cBhvr>
                                      <p:to>
                                        <p:strVal val="visible"/>
                                      </p:to>
                                    </p:set>
                                    <p:anim calcmode="lin" valueType="num">
                                      <p:cBhvr additive="base">
                                        <p:cTn id="13" dur="500"/>
                                        <p:tgtEl>
                                          <p:spTgt spid="9">
                                            <p:txEl>
                                              <p:pRg st="0" end="0"/>
                                            </p:txEl>
                                          </p:spTgt>
                                        </p:tgtEl>
                                        <p:attrNameLst>
                                          <p:attrName>ppt_y</p:attrName>
                                        </p:attrNameLst>
                                      </p:cBhvr>
                                      <p:tavLst>
                                        <p:tav tm="0">
                                          <p:val>
                                            <p:strVal val="#ppt_y+#ppt_h*1.125000"/>
                                          </p:val>
                                        </p:tav>
                                        <p:tav tm="100000">
                                          <p:val>
                                            <p:strVal val="#ppt_y"/>
                                          </p:val>
                                        </p:tav>
                                      </p:tavLst>
                                    </p:anim>
                                    <p:animEffect transition="in" filter="wipe(up)">
                                      <p:cBhvr>
                                        <p:cTn id="14" dur="500"/>
                                        <p:tgtEl>
                                          <p:spTgt spid="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136195">
                                            <p:txEl>
                                              <p:pRg st="0" end="0"/>
                                            </p:txEl>
                                          </p:spTgt>
                                        </p:tgtEl>
                                        <p:attrNameLst>
                                          <p:attrName>style.visibility</p:attrName>
                                        </p:attrNameLst>
                                      </p:cBhvr>
                                      <p:to>
                                        <p:strVal val="visible"/>
                                      </p:to>
                                    </p:set>
                                    <p:anim calcmode="lin" valueType="num">
                                      <p:cBhvr additive="base">
                                        <p:cTn id="19" dur="500"/>
                                        <p:tgtEl>
                                          <p:spTgt spid="136195">
                                            <p:txEl>
                                              <p:pRg st="0" end="0"/>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136195">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36199"/>
                                        </p:tgtEl>
                                        <p:attrNameLst>
                                          <p:attrName>style.visibility</p:attrName>
                                        </p:attrNameLst>
                                      </p:cBhvr>
                                      <p:to>
                                        <p:strVal val="visible"/>
                                      </p:to>
                                    </p:set>
                                    <p:animEffect transition="in" filter="fade">
                                      <p:cBhvr>
                                        <p:cTn id="25" dur="1000"/>
                                        <p:tgtEl>
                                          <p:spTgt spid="136199"/>
                                        </p:tgtEl>
                                      </p:cBhvr>
                                    </p:animEffect>
                                    <p:anim calcmode="lin" valueType="num">
                                      <p:cBhvr>
                                        <p:cTn id="26" dur="1000" fill="hold"/>
                                        <p:tgtEl>
                                          <p:spTgt spid="136199"/>
                                        </p:tgtEl>
                                        <p:attrNameLst>
                                          <p:attrName>ppt_x</p:attrName>
                                        </p:attrNameLst>
                                      </p:cBhvr>
                                      <p:tavLst>
                                        <p:tav tm="0">
                                          <p:val>
                                            <p:strVal val="#ppt_x"/>
                                          </p:val>
                                        </p:tav>
                                        <p:tav tm="100000">
                                          <p:val>
                                            <p:strVal val="#ppt_x"/>
                                          </p:val>
                                        </p:tav>
                                      </p:tavLst>
                                    </p:anim>
                                    <p:anim calcmode="lin" valueType="num">
                                      <p:cBhvr>
                                        <p:cTn id="27" dur="1000" fill="hold"/>
                                        <p:tgtEl>
                                          <p:spTgt spid="13619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9">
                                            <p:txEl>
                                              <p:pRg st="1" end="1"/>
                                            </p:txEl>
                                          </p:spTgt>
                                        </p:tgtEl>
                                        <p:attrNameLst>
                                          <p:attrName>style.visibility</p:attrName>
                                        </p:attrNameLst>
                                      </p:cBhvr>
                                      <p:to>
                                        <p:strVal val="visible"/>
                                      </p:to>
                                    </p:set>
                                    <p:anim calcmode="lin" valueType="num">
                                      <p:cBhvr additive="base">
                                        <p:cTn id="32" dur="500"/>
                                        <p:tgtEl>
                                          <p:spTgt spid="9">
                                            <p:txEl>
                                              <p:pRg st="1" end="1"/>
                                            </p:txEl>
                                          </p:spTgt>
                                        </p:tgtEl>
                                        <p:attrNameLst>
                                          <p:attrName>ppt_y</p:attrName>
                                        </p:attrNameLst>
                                      </p:cBhvr>
                                      <p:tavLst>
                                        <p:tav tm="0">
                                          <p:val>
                                            <p:strVal val="#ppt_y+#ppt_h*1.125000"/>
                                          </p:val>
                                        </p:tav>
                                        <p:tav tm="100000">
                                          <p:val>
                                            <p:strVal val="#ppt_y"/>
                                          </p:val>
                                        </p:tav>
                                      </p:tavLst>
                                    </p:anim>
                                    <p:animEffect transition="in" filter="wipe(up)">
                                      <p:cBhvr>
                                        <p:cTn id="33" dur="500"/>
                                        <p:tgtEl>
                                          <p:spTgt spid="9">
                                            <p:txEl>
                                              <p:pRg st="1" end="1"/>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grpId="0"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fade">
                                      <p:cBhvr>
                                        <p:cTn id="38" dur="1000"/>
                                        <p:tgtEl>
                                          <p:spTgt spid="10"/>
                                        </p:tgtEl>
                                      </p:cBhvr>
                                    </p:animEffect>
                                    <p:anim calcmode="lin" valueType="num">
                                      <p:cBhvr>
                                        <p:cTn id="39" dur="1000" fill="hold"/>
                                        <p:tgtEl>
                                          <p:spTgt spid="10"/>
                                        </p:tgtEl>
                                        <p:attrNameLst>
                                          <p:attrName>ppt_x</p:attrName>
                                        </p:attrNameLst>
                                      </p:cBhvr>
                                      <p:tavLst>
                                        <p:tav tm="0">
                                          <p:val>
                                            <p:strVal val="#ppt_x"/>
                                          </p:val>
                                        </p:tav>
                                        <p:tav tm="100000">
                                          <p:val>
                                            <p:strVal val="#ppt_x"/>
                                          </p:val>
                                        </p:tav>
                                      </p:tavLst>
                                    </p:anim>
                                    <p:anim calcmode="lin" valueType="num">
                                      <p:cBhvr>
                                        <p:cTn id="40"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build="p"/>
      <p:bldP spid="136200" grpId="0"/>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9" name="Rectangle 3"/>
          <p:cNvSpPr>
            <a:spLocks noGrp="1" noChangeArrowheads="1"/>
          </p:cNvSpPr>
          <p:nvPr>
            <p:ph type="body" idx="1"/>
          </p:nvPr>
        </p:nvSpPr>
        <p:spPr>
          <a:xfrm>
            <a:off x="397285" y="771550"/>
            <a:ext cx="6477000" cy="2585323"/>
          </a:xfrm>
        </p:spPr>
        <p:txBody>
          <a:bodyPr/>
          <a:lstStyle/>
          <a:p>
            <a:pPr marL="0" indent="0" algn="just">
              <a:lnSpc>
                <a:spcPct val="150000"/>
              </a:lnSpc>
              <a:spcBef>
                <a:spcPct val="0"/>
              </a:spcBef>
              <a:buNone/>
            </a:pPr>
            <a:r>
              <a:rPr kumimoji="1" lang="zh-CN" altLang="en-US" sz="2800" b="1" dirty="0">
                <a:solidFill>
                  <a:srgbClr val="FFFF00"/>
                </a:solidFill>
                <a:latin typeface="楷体" pitchFamily="49" charset="-122"/>
                <a:ea typeface="楷体" pitchFamily="49" charset="-122"/>
              </a:rPr>
              <a:t>（</a:t>
            </a:r>
            <a:r>
              <a:rPr kumimoji="1" lang="en-US" altLang="zh-CN" sz="2800" b="1" dirty="0">
                <a:solidFill>
                  <a:srgbClr val="FFFF00"/>
                </a:solidFill>
                <a:latin typeface="楷体" pitchFamily="49" charset="-122"/>
                <a:ea typeface="楷体" pitchFamily="49" charset="-122"/>
              </a:rPr>
              <a:t>3</a:t>
            </a:r>
            <a:r>
              <a:rPr kumimoji="1" lang="zh-CN" altLang="en-US" sz="2800" b="1" dirty="0">
                <a:solidFill>
                  <a:srgbClr val="FFFF00"/>
                </a:solidFill>
                <a:latin typeface="楷体" pitchFamily="49" charset="-122"/>
                <a:ea typeface="楷体" pitchFamily="49" charset="-122"/>
              </a:rPr>
              <a:t>）联系</a:t>
            </a:r>
          </a:p>
          <a:p>
            <a:pPr marL="0" indent="0" algn="just">
              <a:lnSpc>
                <a:spcPct val="150000"/>
              </a:lnSpc>
              <a:spcBef>
                <a:spcPct val="0"/>
              </a:spcBef>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）一对一联系（1：1）</a:t>
            </a:r>
          </a:p>
          <a:p>
            <a:pPr marL="0" indent="0" algn="just">
              <a:lnSpc>
                <a:spcPct val="150000"/>
              </a:lnSpc>
              <a:spcBef>
                <a:spcPct val="0"/>
              </a:spcBef>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）一对多联系（1：</a:t>
            </a:r>
            <a:r>
              <a:rPr lang="en-US" altLang="zh-CN" sz="2800" b="1" dirty="0">
                <a:latin typeface="楷体" pitchFamily="49" charset="-122"/>
                <a:ea typeface="楷体" pitchFamily="49" charset="-122"/>
              </a:rPr>
              <a:t>N）</a:t>
            </a:r>
          </a:p>
          <a:p>
            <a:pPr marL="0" indent="0" algn="just">
              <a:lnSpc>
                <a:spcPct val="150000"/>
              </a:lnSpc>
              <a:spcBef>
                <a:spcPct val="0"/>
              </a:spcBef>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3</a:t>
            </a:r>
            <a:r>
              <a:rPr lang="zh-CN" altLang="en-US" sz="2800" b="1" dirty="0">
                <a:latin typeface="楷体" pitchFamily="49" charset="-122"/>
                <a:ea typeface="楷体" pitchFamily="49" charset="-122"/>
              </a:rPr>
              <a:t>）多对多联系（</a:t>
            </a:r>
            <a:r>
              <a:rPr lang="en-US" altLang="zh-CN" sz="2800" b="1" dirty="0">
                <a:latin typeface="楷体" pitchFamily="49" charset="-122"/>
                <a:ea typeface="楷体" pitchFamily="49" charset="-122"/>
              </a:rPr>
              <a:t>M：N）</a:t>
            </a:r>
          </a:p>
        </p:txBody>
      </p:sp>
      <p:sp>
        <p:nvSpPr>
          <p:cNvPr id="137220" name="AutoShape 4"/>
          <p:cNvSpPr>
            <a:spLocks noChangeArrowheads="1"/>
          </p:cNvSpPr>
          <p:nvPr/>
        </p:nvSpPr>
        <p:spPr bwMode="auto">
          <a:xfrm>
            <a:off x="5508104" y="2067694"/>
            <a:ext cx="2590800" cy="800100"/>
          </a:xfrm>
          <a:prstGeom prst="flowChartDecision">
            <a:avLst/>
          </a:prstGeom>
          <a:noFill/>
          <a:ln w="34925" cap="sq">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kumimoji="1" lang="zh-CN" altLang="en-US" sz="2400" b="1">
                <a:latin typeface="楷体" pitchFamily="49" charset="-122"/>
                <a:ea typeface="楷体" pitchFamily="49" charset="-122"/>
              </a:rPr>
              <a:t>联系</a:t>
            </a:r>
          </a:p>
        </p:txBody>
      </p:sp>
      <p:sp>
        <p:nvSpPr>
          <p:cNvPr id="4" name="标题 1"/>
          <p:cNvSpPr txBox="1">
            <a:spLocks/>
          </p:cNvSpPr>
          <p:nvPr/>
        </p:nvSpPr>
        <p:spPr>
          <a:xfrm>
            <a:off x="389436" y="171460"/>
            <a:ext cx="8363938" cy="45704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4 </a:t>
            </a:r>
            <a:r>
              <a:rPr lang="zh-CN" altLang="en-US" b="1" dirty="0">
                <a:latin typeface="楷体" pitchFamily="49" charset="-122"/>
                <a:ea typeface="楷体" pitchFamily="49" charset="-122"/>
              </a:rPr>
              <a:t>实体－联系图 </a:t>
            </a:r>
          </a:p>
        </p:txBody>
      </p:sp>
    </p:spTree>
    <p:extLst>
      <p:ext uri="{BB962C8B-B14F-4D97-AF65-F5344CB8AC3E}">
        <p14:creationId xmlns:p14="http://schemas.microsoft.com/office/powerpoint/2010/main" val="3485493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7219">
                                            <p:txEl>
                                              <p:pRg st="1" end="1"/>
                                            </p:txEl>
                                          </p:spTgt>
                                        </p:tgtEl>
                                        <p:attrNameLst>
                                          <p:attrName>style.visibility</p:attrName>
                                        </p:attrNameLst>
                                      </p:cBhvr>
                                      <p:to>
                                        <p:strVal val="visible"/>
                                      </p:to>
                                    </p:set>
                                    <p:animEffect transition="in" filter="fade">
                                      <p:cBhvr>
                                        <p:cTn id="7" dur="1000"/>
                                        <p:tgtEl>
                                          <p:spTgt spid="137219">
                                            <p:txEl>
                                              <p:pRg st="1" end="1"/>
                                            </p:txEl>
                                          </p:spTgt>
                                        </p:tgtEl>
                                      </p:cBhvr>
                                    </p:animEffect>
                                    <p:anim calcmode="lin" valueType="num">
                                      <p:cBhvr>
                                        <p:cTn id="8" dur="1000" fill="hold"/>
                                        <p:tgtEl>
                                          <p:spTgt spid="137219">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137219">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7219">
                                            <p:txEl>
                                              <p:pRg st="2" end="2"/>
                                            </p:txEl>
                                          </p:spTgt>
                                        </p:tgtEl>
                                        <p:attrNameLst>
                                          <p:attrName>style.visibility</p:attrName>
                                        </p:attrNameLst>
                                      </p:cBhvr>
                                      <p:to>
                                        <p:strVal val="visible"/>
                                      </p:to>
                                    </p:set>
                                    <p:animEffect transition="in" filter="fade">
                                      <p:cBhvr>
                                        <p:cTn id="14" dur="1000"/>
                                        <p:tgtEl>
                                          <p:spTgt spid="137219">
                                            <p:txEl>
                                              <p:pRg st="2" end="2"/>
                                            </p:txEl>
                                          </p:spTgt>
                                        </p:tgtEl>
                                      </p:cBhvr>
                                    </p:animEffect>
                                    <p:anim calcmode="lin" valueType="num">
                                      <p:cBhvr>
                                        <p:cTn id="15" dur="1000" fill="hold"/>
                                        <p:tgtEl>
                                          <p:spTgt spid="137219">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137219">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37219">
                                            <p:txEl>
                                              <p:pRg st="3" end="3"/>
                                            </p:txEl>
                                          </p:spTgt>
                                        </p:tgtEl>
                                        <p:attrNameLst>
                                          <p:attrName>style.visibility</p:attrName>
                                        </p:attrNameLst>
                                      </p:cBhvr>
                                      <p:to>
                                        <p:strVal val="visible"/>
                                      </p:to>
                                    </p:set>
                                    <p:animEffect transition="in" filter="fade">
                                      <p:cBhvr>
                                        <p:cTn id="21" dur="1000"/>
                                        <p:tgtEl>
                                          <p:spTgt spid="137219">
                                            <p:txEl>
                                              <p:pRg st="3" end="3"/>
                                            </p:txEl>
                                          </p:spTgt>
                                        </p:tgtEl>
                                      </p:cBhvr>
                                    </p:animEffect>
                                    <p:anim calcmode="lin" valueType="num">
                                      <p:cBhvr>
                                        <p:cTn id="22" dur="1000" fill="hold"/>
                                        <p:tgtEl>
                                          <p:spTgt spid="137219">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137219">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7220"/>
                                        </p:tgtEl>
                                        <p:attrNameLst>
                                          <p:attrName>style.visibility</p:attrName>
                                        </p:attrNameLst>
                                      </p:cBhvr>
                                      <p:to>
                                        <p:strVal val="visible"/>
                                      </p:to>
                                    </p:set>
                                    <p:animEffect transition="in" filter="fade">
                                      <p:cBhvr>
                                        <p:cTn id="28" dur="1000"/>
                                        <p:tgtEl>
                                          <p:spTgt spid="137220"/>
                                        </p:tgtEl>
                                      </p:cBhvr>
                                    </p:animEffect>
                                    <p:anim calcmode="lin" valueType="num">
                                      <p:cBhvr>
                                        <p:cTn id="29" dur="1000" fill="hold"/>
                                        <p:tgtEl>
                                          <p:spTgt spid="137220"/>
                                        </p:tgtEl>
                                        <p:attrNameLst>
                                          <p:attrName>ppt_x</p:attrName>
                                        </p:attrNameLst>
                                      </p:cBhvr>
                                      <p:tavLst>
                                        <p:tav tm="0">
                                          <p:val>
                                            <p:strVal val="#ppt_x"/>
                                          </p:val>
                                        </p:tav>
                                        <p:tav tm="100000">
                                          <p:val>
                                            <p:strVal val="#ppt_x"/>
                                          </p:val>
                                        </p:tav>
                                      </p:tavLst>
                                    </p:anim>
                                    <p:anim calcmode="lin" valueType="num">
                                      <p:cBhvr>
                                        <p:cTn id="30" dur="1000" fill="hold"/>
                                        <p:tgtEl>
                                          <p:spTgt spid="1372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65" name="Text Box 5"/>
          <p:cNvSpPr txBox="1">
            <a:spLocks noChangeArrowheads="1"/>
          </p:cNvSpPr>
          <p:nvPr/>
        </p:nvSpPr>
        <p:spPr bwMode="auto">
          <a:xfrm>
            <a:off x="2471738" y="2043113"/>
            <a:ext cx="1009650" cy="308372"/>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dirty="0">
                <a:latin typeface="楷体" pitchFamily="49" charset="-122"/>
                <a:ea typeface="楷体" pitchFamily="49" charset="-122"/>
              </a:rPr>
              <a:t>教师</a:t>
            </a:r>
          </a:p>
        </p:txBody>
      </p:sp>
      <p:sp>
        <p:nvSpPr>
          <p:cNvPr id="501766" name="Text Box 6"/>
          <p:cNvSpPr txBox="1">
            <a:spLocks noChangeArrowheads="1"/>
          </p:cNvSpPr>
          <p:nvPr/>
        </p:nvSpPr>
        <p:spPr bwMode="auto">
          <a:xfrm>
            <a:off x="5754688" y="2043113"/>
            <a:ext cx="1011238" cy="308372"/>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学生</a:t>
            </a:r>
          </a:p>
        </p:txBody>
      </p:sp>
      <p:sp>
        <p:nvSpPr>
          <p:cNvPr id="501767" name="Text Box 7"/>
          <p:cNvSpPr txBox="1">
            <a:spLocks noChangeArrowheads="1"/>
          </p:cNvSpPr>
          <p:nvPr/>
        </p:nvSpPr>
        <p:spPr bwMode="auto">
          <a:xfrm>
            <a:off x="4021138" y="3121819"/>
            <a:ext cx="1009650" cy="308372"/>
          </a:xfrm>
          <a:prstGeom prst="rect">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课程</a:t>
            </a:r>
          </a:p>
        </p:txBody>
      </p:sp>
      <p:sp>
        <p:nvSpPr>
          <p:cNvPr id="501768" name="AutoShape 8"/>
          <p:cNvSpPr>
            <a:spLocks noChangeArrowheads="1"/>
          </p:cNvSpPr>
          <p:nvPr/>
        </p:nvSpPr>
        <p:spPr bwMode="auto">
          <a:xfrm>
            <a:off x="4424363" y="1581150"/>
            <a:ext cx="1011238"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学号</a:t>
            </a:r>
          </a:p>
        </p:txBody>
      </p:sp>
      <p:sp>
        <p:nvSpPr>
          <p:cNvPr id="501769" name="AutoShape 9"/>
          <p:cNvSpPr>
            <a:spLocks noChangeArrowheads="1"/>
          </p:cNvSpPr>
          <p:nvPr/>
        </p:nvSpPr>
        <p:spPr bwMode="auto">
          <a:xfrm>
            <a:off x="4964113" y="1202532"/>
            <a:ext cx="1009650"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姓名</a:t>
            </a:r>
          </a:p>
        </p:txBody>
      </p:sp>
      <p:sp>
        <p:nvSpPr>
          <p:cNvPr id="501770" name="AutoShape 10"/>
          <p:cNvSpPr>
            <a:spLocks noChangeArrowheads="1"/>
          </p:cNvSpPr>
          <p:nvPr/>
        </p:nvSpPr>
        <p:spPr bwMode="auto">
          <a:xfrm>
            <a:off x="7018338" y="1581150"/>
            <a:ext cx="1011238"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系</a:t>
            </a:r>
          </a:p>
        </p:txBody>
      </p:sp>
      <p:sp>
        <p:nvSpPr>
          <p:cNvPr id="501771" name="AutoShape 11"/>
          <p:cNvSpPr>
            <a:spLocks noChangeArrowheads="1"/>
          </p:cNvSpPr>
          <p:nvPr/>
        </p:nvSpPr>
        <p:spPr bwMode="auto">
          <a:xfrm>
            <a:off x="7270750" y="2043113"/>
            <a:ext cx="1011238"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年级</a:t>
            </a:r>
          </a:p>
        </p:txBody>
      </p:sp>
      <p:sp>
        <p:nvSpPr>
          <p:cNvPr id="501772" name="AutoShape 12"/>
          <p:cNvSpPr>
            <a:spLocks noChangeArrowheads="1"/>
          </p:cNvSpPr>
          <p:nvPr/>
        </p:nvSpPr>
        <p:spPr bwMode="auto">
          <a:xfrm>
            <a:off x="3228975" y="1581150"/>
            <a:ext cx="1011238"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职务</a:t>
            </a:r>
          </a:p>
        </p:txBody>
      </p:sp>
      <p:sp>
        <p:nvSpPr>
          <p:cNvPr id="501773" name="AutoShape 13"/>
          <p:cNvSpPr>
            <a:spLocks noChangeArrowheads="1"/>
          </p:cNvSpPr>
          <p:nvPr/>
        </p:nvSpPr>
        <p:spPr bwMode="auto">
          <a:xfrm>
            <a:off x="6345238" y="1202532"/>
            <a:ext cx="1009650"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性别</a:t>
            </a:r>
          </a:p>
        </p:txBody>
      </p:sp>
      <p:sp>
        <p:nvSpPr>
          <p:cNvPr id="501774" name="AutoShape 14"/>
          <p:cNvSpPr>
            <a:spLocks noChangeArrowheads="1"/>
          </p:cNvSpPr>
          <p:nvPr/>
        </p:nvSpPr>
        <p:spPr bwMode="auto">
          <a:xfrm>
            <a:off x="2555875" y="1178719"/>
            <a:ext cx="1009650"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dirty="0">
                <a:latin typeface="楷体" pitchFamily="49" charset="-122"/>
                <a:ea typeface="楷体" pitchFamily="49" charset="-122"/>
              </a:rPr>
              <a:t>职称</a:t>
            </a:r>
          </a:p>
        </p:txBody>
      </p:sp>
      <p:sp>
        <p:nvSpPr>
          <p:cNvPr id="501775" name="AutoShape 15"/>
          <p:cNvSpPr>
            <a:spLocks noChangeArrowheads="1"/>
          </p:cNvSpPr>
          <p:nvPr/>
        </p:nvSpPr>
        <p:spPr bwMode="auto">
          <a:xfrm>
            <a:off x="1258888" y="1475185"/>
            <a:ext cx="1009650" cy="307181"/>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性别</a:t>
            </a:r>
          </a:p>
        </p:txBody>
      </p:sp>
      <p:sp>
        <p:nvSpPr>
          <p:cNvPr id="501776" name="AutoShape 16"/>
          <p:cNvSpPr>
            <a:spLocks noChangeArrowheads="1"/>
          </p:cNvSpPr>
          <p:nvPr/>
        </p:nvSpPr>
        <p:spPr bwMode="auto">
          <a:xfrm>
            <a:off x="820738" y="1949053"/>
            <a:ext cx="1009650"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姓名</a:t>
            </a:r>
          </a:p>
        </p:txBody>
      </p:sp>
      <p:sp>
        <p:nvSpPr>
          <p:cNvPr id="501777" name="AutoShape 17"/>
          <p:cNvSpPr>
            <a:spLocks noChangeArrowheads="1"/>
          </p:cNvSpPr>
          <p:nvPr/>
        </p:nvSpPr>
        <p:spPr bwMode="auto">
          <a:xfrm>
            <a:off x="685800" y="2446735"/>
            <a:ext cx="1279525" cy="307181"/>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教工号</a:t>
            </a:r>
          </a:p>
        </p:txBody>
      </p:sp>
      <p:sp>
        <p:nvSpPr>
          <p:cNvPr id="501778" name="AutoShape 18"/>
          <p:cNvSpPr>
            <a:spLocks noChangeArrowheads="1"/>
          </p:cNvSpPr>
          <p:nvPr/>
        </p:nvSpPr>
        <p:spPr bwMode="auto">
          <a:xfrm>
            <a:off x="2303463" y="2508647"/>
            <a:ext cx="1262063" cy="533400"/>
          </a:xfrm>
          <a:prstGeom prst="flowChartDecision">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教</a:t>
            </a:r>
          </a:p>
        </p:txBody>
      </p:sp>
      <p:sp>
        <p:nvSpPr>
          <p:cNvPr id="501779" name="AutoShape 19"/>
          <p:cNvSpPr>
            <a:spLocks noChangeArrowheads="1"/>
          </p:cNvSpPr>
          <p:nvPr/>
        </p:nvSpPr>
        <p:spPr bwMode="auto">
          <a:xfrm>
            <a:off x="5570538" y="2516982"/>
            <a:ext cx="1262063" cy="533400"/>
          </a:xfrm>
          <a:prstGeom prst="flowChartDecision">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学</a:t>
            </a:r>
          </a:p>
        </p:txBody>
      </p:sp>
      <p:sp>
        <p:nvSpPr>
          <p:cNvPr id="501780" name="AutoShape 20"/>
          <p:cNvSpPr>
            <a:spLocks noChangeArrowheads="1"/>
          </p:cNvSpPr>
          <p:nvPr/>
        </p:nvSpPr>
        <p:spPr bwMode="auto">
          <a:xfrm>
            <a:off x="7523163" y="2659857"/>
            <a:ext cx="1011238"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成绩</a:t>
            </a:r>
          </a:p>
        </p:txBody>
      </p:sp>
      <p:sp>
        <p:nvSpPr>
          <p:cNvPr id="501781" name="AutoShape 21"/>
          <p:cNvSpPr>
            <a:spLocks noChangeArrowheads="1"/>
          </p:cNvSpPr>
          <p:nvPr/>
        </p:nvSpPr>
        <p:spPr bwMode="auto">
          <a:xfrm>
            <a:off x="6008688" y="3430191"/>
            <a:ext cx="1009650" cy="307181"/>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学分</a:t>
            </a:r>
          </a:p>
        </p:txBody>
      </p:sp>
      <p:sp>
        <p:nvSpPr>
          <p:cNvPr id="501782" name="AutoShape 22"/>
          <p:cNvSpPr>
            <a:spLocks noChangeArrowheads="1"/>
          </p:cNvSpPr>
          <p:nvPr/>
        </p:nvSpPr>
        <p:spPr bwMode="auto">
          <a:xfrm>
            <a:off x="4745038" y="3737372"/>
            <a:ext cx="1009650"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dirty="0">
                <a:latin typeface="楷体" pitchFamily="49" charset="-122"/>
                <a:ea typeface="楷体" pitchFamily="49" charset="-122"/>
              </a:rPr>
              <a:t>学时</a:t>
            </a:r>
          </a:p>
        </p:txBody>
      </p:sp>
      <p:sp>
        <p:nvSpPr>
          <p:cNvPr id="501783" name="AutoShape 23"/>
          <p:cNvSpPr>
            <a:spLocks noChangeArrowheads="1"/>
          </p:cNvSpPr>
          <p:nvPr/>
        </p:nvSpPr>
        <p:spPr bwMode="auto">
          <a:xfrm>
            <a:off x="3262313" y="3737372"/>
            <a:ext cx="1011238" cy="308372"/>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课名</a:t>
            </a:r>
          </a:p>
        </p:txBody>
      </p:sp>
      <p:sp>
        <p:nvSpPr>
          <p:cNvPr id="501784" name="AutoShape 24"/>
          <p:cNvSpPr>
            <a:spLocks noChangeArrowheads="1"/>
          </p:cNvSpPr>
          <p:nvPr/>
        </p:nvSpPr>
        <p:spPr bwMode="auto">
          <a:xfrm>
            <a:off x="1712913" y="3430191"/>
            <a:ext cx="1263650" cy="307181"/>
          </a:xfrm>
          <a:prstGeom prst="flowChartAlternateProcess">
            <a:avLst/>
          </a:prstGeom>
          <a:noFill/>
          <a:ln w="317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lstStyle/>
          <a:p>
            <a:pPr algn="ctr" eaLnBrk="0" hangingPunct="0"/>
            <a:r>
              <a:rPr lang="zh-CN" altLang="en-US" sz="2200" b="1">
                <a:latin typeface="楷体" pitchFamily="49" charset="-122"/>
                <a:ea typeface="楷体" pitchFamily="49" charset="-122"/>
              </a:rPr>
              <a:t>课程号</a:t>
            </a:r>
          </a:p>
        </p:txBody>
      </p:sp>
      <p:sp>
        <p:nvSpPr>
          <p:cNvPr id="501785" name="Line 25"/>
          <p:cNvSpPr>
            <a:spLocks noChangeShapeType="1"/>
          </p:cNvSpPr>
          <p:nvPr/>
        </p:nvSpPr>
        <p:spPr bwMode="auto">
          <a:xfrm>
            <a:off x="2925763" y="2351485"/>
            <a:ext cx="0" cy="15359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86" name="Line 26"/>
          <p:cNvSpPr>
            <a:spLocks noChangeShapeType="1"/>
          </p:cNvSpPr>
          <p:nvPr/>
        </p:nvSpPr>
        <p:spPr bwMode="auto">
          <a:xfrm>
            <a:off x="6192838" y="2351485"/>
            <a:ext cx="0" cy="15359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87" name="Line 27"/>
          <p:cNvSpPr>
            <a:spLocks noChangeShapeType="1"/>
          </p:cNvSpPr>
          <p:nvPr/>
        </p:nvSpPr>
        <p:spPr bwMode="auto">
          <a:xfrm>
            <a:off x="3549650" y="2765822"/>
            <a:ext cx="739775" cy="34409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88" name="Line 28"/>
          <p:cNvSpPr>
            <a:spLocks noChangeShapeType="1"/>
          </p:cNvSpPr>
          <p:nvPr/>
        </p:nvSpPr>
        <p:spPr bwMode="auto">
          <a:xfrm flipH="1">
            <a:off x="4895850" y="2777728"/>
            <a:ext cx="674688" cy="33218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89" name="Line 29"/>
          <p:cNvSpPr>
            <a:spLocks noChangeShapeType="1"/>
          </p:cNvSpPr>
          <p:nvPr/>
        </p:nvSpPr>
        <p:spPr bwMode="auto">
          <a:xfrm flipH="1">
            <a:off x="2976563" y="3275410"/>
            <a:ext cx="1009650" cy="178594"/>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0" name="Line 30"/>
          <p:cNvSpPr>
            <a:spLocks noChangeShapeType="1"/>
          </p:cNvSpPr>
          <p:nvPr/>
        </p:nvSpPr>
        <p:spPr bwMode="auto">
          <a:xfrm flipH="1">
            <a:off x="3852863" y="3430191"/>
            <a:ext cx="387350" cy="307181"/>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1" name="Line 31"/>
          <p:cNvSpPr>
            <a:spLocks noChangeShapeType="1"/>
          </p:cNvSpPr>
          <p:nvPr/>
        </p:nvSpPr>
        <p:spPr bwMode="auto">
          <a:xfrm>
            <a:off x="4745038" y="3430191"/>
            <a:ext cx="369888" cy="319088"/>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2" name="Line 32"/>
          <p:cNvSpPr>
            <a:spLocks noChangeShapeType="1"/>
          </p:cNvSpPr>
          <p:nvPr/>
        </p:nvSpPr>
        <p:spPr bwMode="auto">
          <a:xfrm>
            <a:off x="5014913" y="3275410"/>
            <a:ext cx="1009650" cy="284559"/>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3" name="Line 33"/>
          <p:cNvSpPr>
            <a:spLocks noChangeShapeType="1"/>
          </p:cNvSpPr>
          <p:nvPr/>
        </p:nvSpPr>
        <p:spPr bwMode="auto">
          <a:xfrm>
            <a:off x="6799263" y="2777728"/>
            <a:ext cx="723900"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4" name="Line 34"/>
          <p:cNvSpPr>
            <a:spLocks noChangeShapeType="1"/>
          </p:cNvSpPr>
          <p:nvPr/>
        </p:nvSpPr>
        <p:spPr bwMode="auto">
          <a:xfrm>
            <a:off x="6765925" y="2197894"/>
            <a:ext cx="504825"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5" name="Line 35"/>
          <p:cNvSpPr>
            <a:spLocks noChangeShapeType="1"/>
          </p:cNvSpPr>
          <p:nvPr/>
        </p:nvSpPr>
        <p:spPr bwMode="auto">
          <a:xfrm flipV="1">
            <a:off x="6513513" y="1747838"/>
            <a:ext cx="522288" cy="295275"/>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6" name="Line 36"/>
          <p:cNvSpPr>
            <a:spLocks noChangeShapeType="1"/>
          </p:cNvSpPr>
          <p:nvPr/>
        </p:nvSpPr>
        <p:spPr bwMode="auto">
          <a:xfrm flipV="1">
            <a:off x="6261100" y="1522810"/>
            <a:ext cx="268288" cy="5203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7" name="Line 37"/>
          <p:cNvSpPr>
            <a:spLocks noChangeShapeType="1"/>
          </p:cNvSpPr>
          <p:nvPr/>
        </p:nvSpPr>
        <p:spPr bwMode="auto">
          <a:xfrm flipH="1" flipV="1">
            <a:off x="5805488" y="1498997"/>
            <a:ext cx="203200" cy="544116"/>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8" name="Line 38"/>
          <p:cNvSpPr>
            <a:spLocks noChangeShapeType="1"/>
          </p:cNvSpPr>
          <p:nvPr/>
        </p:nvSpPr>
        <p:spPr bwMode="auto">
          <a:xfrm flipH="1" flipV="1">
            <a:off x="5451475" y="1782366"/>
            <a:ext cx="557213" cy="26074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799" name="Line 39"/>
          <p:cNvSpPr>
            <a:spLocks noChangeShapeType="1"/>
          </p:cNvSpPr>
          <p:nvPr/>
        </p:nvSpPr>
        <p:spPr bwMode="auto">
          <a:xfrm flipV="1">
            <a:off x="3228975" y="1877616"/>
            <a:ext cx="66675" cy="16549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800" name="Line 40"/>
          <p:cNvSpPr>
            <a:spLocks noChangeShapeType="1"/>
          </p:cNvSpPr>
          <p:nvPr/>
        </p:nvSpPr>
        <p:spPr bwMode="auto">
          <a:xfrm flipV="1">
            <a:off x="2976563" y="1487091"/>
            <a:ext cx="33338" cy="556022"/>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801" name="Line 41"/>
          <p:cNvSpPr>
            <a:spLocks noChangeShapeType="1"/>
          </p:cNvSpPr>
          <p:nvPr/>
        </p:nvSpPr>
        <p:spPr bwMode="auto">
          <a:xfrm flipH="1" flipV="1">
            <a:off x="2217738" y="1782366"/>
            <a:ext cx="254000" cy="260747"/>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802" name="Line 42"/>
          <p:cNvSpPr>
            <a:spLocks noChangeShapeType="1"/>
          </p:cNvSpPr>
          <p:nvPr/>
        </p:nvSpPr>
        <p:spPr bwMode="auto">
          <a:xfrm flipH="1" flipV="1">
            <a:off x="1830388" y="2102644"/>
            <a:ext cx="641350" cy="9525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803" name="Line 43"/>
          <p:cNvSpPr>
            <a:spLocks noChangeShapeType="1"/>
          </p:cNvSpPr>
          <p:nvPr/>
        </p:nvSpPr>
        <p:spPr bwMode="auto">
          <a:xfrm flipH="1">
            <a:off x="1965325" y="2351485"/>
            <a:ext cx="506413" cy="177403"/>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200" b="1">
              <a:latin typeface="楷体" pitchFamily="49" charset="-122"/>
              <a:ea typeface="楷体" pitchFamily="49" charset="-122"/>
            </a:endParaRPr>
          </a:p>
        </p:txBody>
      </p:sp>
      <p:sp>
        <p:nvSpPr>
          <p:cNvPr id="501804" name="Text Box 44"/>
          <p:cNvSpPr txBox="1">
            <a:spLocks noChangeArrowheads="1"/>
          </p:cNvSpPr>
          <p:nvPr/>
        </p:nvSpPr>
        <p:spPr bwMode="auto">
          <a:xfrm>
            <a:off x="2438400" y="4207669"/>
            <a:ext cx="4267200"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chemeClr val="tx1"/>
                </a:solidFill>
                <a:miter lim="800000"/>
                <a:headEnd/>
                <a:tailEnd/>
              </a14:hiddenLine>
            </a:ext>
          </a:extLst>
        </p:spPr>
        <p:txBody>
          <a:bodyPr lIns="0" tIns="0" rIns="0" bIns="0"/>
          <a:lstStyle/>
          <a:p>
            <a:pPr algn="ctr" eaLnBrk="0" hangingPunct="0"/>
            <a:r>
              <a:rPr lang="zh-CN" altLang="en-US" sz="2200" b="1" dirty="0">
                <a:latin typeface="楷体" pitchFamily="49" charset="-122"/>
                <a:ea typeface="楷体" pitchFamily="49" charset="-122"/>
              </a:rPr>
              <a:t>某校教学管理</a:t>
            </a:r>
            <a:r>
              <a:rPr lang="en-US" altLang="zh-CN" sz="2200" b="1" dirty="0">
                <a:latin typeface="楷体" pitchFamily="49" charset="-122"/>
                <a:ea typeface="楷体" pitchFamily="49" charset="-122"/>
              </a:rPr>
              <a:t>ER</a:t>
            </a:r>
            <a:r>
              <a:rPr lang="zh-CN" altLang="en-US" sz="2200" b="1" dirty="0">
                <a:latin typeface="楷体" pitchFamily="49" charset="-122"/>
                <a:ea typeface="楷体" pitchFamily="49" charset="-122"/>
              </a:rPr>
              <a:t>图</a:t>
            </a:r>
          </a:p>
        </p:txBody>
      </p:sp>
      <p:sp>
        <p:nvSpPr>
          <p:cNvPr id="501805" name="Text Box 45"/>
          <p:cNvSpPr txBox="1">
            <a:spLocks noChangeArrowheads="1"/>
          </p:cNvSpPr>
          <p:nvPr/>
        </p:nvSpPr>
        <p:spPr bwMode="auto">
          <a:xfrm>
            <a:off x="4997450" y="2659857"/>
            <a:ext cx="623888"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chemeClr val="tx1"/>
                </a:solidFill>
                <a:miter lim="800000"/>
                <a:headEnd/>
                <a:tailEnd/>
              </a14:hiddenLine>
            </a:ext>
          </a:extLst>
        </p:spPr>
        <p:txBody>
          <a:bodyPr lIns="0" tIns="0" rIns="0" bIns="0"/>
          <a:lstStyle/>
          <a:p>
            <a:pPr algn="just" eaLnBrk="0" hangingPunct="0"/>
            <a:r>
              <a:rPr lang="en-US" altLang="zh-CN" sz="2200" b="1">
                <a:latin typeface="楷体" pitchFamily="49" charset="-122"/>
                <a:ea typeface="楷体" pitchFamily="49" charset="-122"/>
              </a:rPr>
              <a:t>M</a:t>
            </a:r>
          </a:p>
        </p:txBody>
      </p:sp>
      <p:sp>
        <p:nvSpPr>
          <p:cNvPr id="501806" name="Text Box 46"/>
          <p:cNvSpPr txBox="1">
            <a:spLocks noChangeArrowheads="1"/>
          </p:cNvSpPr>
          <p:nvPr/>
        </p:nvSpPr>
        <p:spPr bwMode="auto">
          <a:xfrm>
            <a:off x="5772150" y="2339578"/>
            <a:ext cx="210344"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chemeClr val="tx1"/>
                </a:solidFill>
                <a:miter lim="800000"/>
                <a:headEnd/>
                <a:tailEnd/>
              </a14:hiddenLine>
            </a:ext>
          </a:extLst>
        </p:spPr>
        <p:txBody>
          <a:bodyPr lIns="0" tIns="0" rIns="0" bIns="0"/>
          <a:lstStyle/>
          <a:p>
            <a:pPr algn="just" eaLnBrk="0" hangingPunct="0"/>
            <a:r>
              <a:rPr lang="en-US" altLang="zh-CN" sz="2200" b="1" dirty="0">
                <a:latin typeface="楷体" pitchFamily="49" charset="-122"/>
                <a:ea typeface="楷体" pitchFamily="49" charset="-122"/>
              </a:rPr>
              <a:t>N</a:t>
            </a:r>
          </a:p>
        </p:txBody>
      </p:sp>
      <p:sp>
        <p:nvSpPr>
          <p:cNvPr id="501807" name="Text Box 47"/>
          <p:cNvSpPr txBox="1">
            <a:spLocks noChangeArrowheads="1"/>
          </p:cNvSpPr>
          <p:nvPr/>
        </p:nvSpPr>
        <p:spPr bwMode="auto">
          <a:xfrm>
            <a:off x="3162300" y="2327672"/>
            <a:ext cx="622300"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chemeClr val="tx1"/>
                </a:solidFill>
                <a:miter lim="800000"/>
                <a:headEnd/>
                <a:tailEnd/>
              </a14:hiddenLine>
            </a:ext>
          </a:extLst>
        </p:spPr>
        <p:txBody>
          <a:bodyPr lIns="0" tIns="0" rIns="0" bIns="0"/>
          <a:lstStyle/>
          <a:p>
            <a:pPr algn="just" eaLnBrk="0" hangingPunct="0"/>
            <a:r>
              <a:rPr lang="zh-CN" altLang="en-US" sz="2200" b="1" dirty="0">
                <a:latin typeface="楷体" pitchFamily="49" charset="-122"/>
                <a:ea typeface="楷体" pitchFamily="49" charset="-122"/>
              </a:rPr>
              <a:t>1</a:t>
            </a:r>
          </a:p>
        </p:txBody>
      </p:sp>
      <p:sp>
        <p:nvSpPr>
          <p:cNvPr id="501808" name="Text Box 48"/>
          <p:cNvSpPr txBox="1">
            <a:spLocks noChangeArrowheads="1"/>
          </p:cNvSpPr>
          <p:nvPr/>
        </p:nvSpPr>
        <p:spPr bwMode="auto">
          <a:xfrm>
            <a:off x="3986213" y="2659857"/>
            <a:ext cx="623888" cy="308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0">
                <a:solidFill>
                  <a:schemeClr val="tx1"/>
                </a:solidFill>
                <a:miter lim="800000"/>
                <a:headEnd/>
                <a:tailEnd/>
              </a14:hiddenLine>
            </a:ext>
          </a:extLst>
        </p:spPr>
        <p:txBody>
          <a:bodyPr lIns="0" tIns="0" rIns="0" bIns="0"/>
          <a:lstStyle/>
          <a:p>
            <a:pPr algn="just" eaLnBrk="0" hangingPunct="0"/>
            <a:r>
              <a:rPr lang="en-US" altLang="zh-CN" sz="2200" b="1">
                <a:latin typeface="楷体" pitchFamily="49" charset="-122"/>
                <a:ea typeface="楷体" pitchFamily="49" charset="-122"/>
              </a:rPr>
              <a:t>N</a:t>
            </a:r>
          </a:p>
        </p:txBody>
      </p:sp>
      <p:sp>
        <p:nvSpPr>
          <p:cNvPr id="501809" name="Text Box 49"/>
          <p:cNvSpPr txBox="1">
            <a:spLocks noChangeArrowheads="1"/>
          </p:cNvSpPr>
          <p:nvPr/>
        </p:nvSpPr>
        <p:spPr bwMode="auto">
          <a:xfrm>
            <a:off x="762001" y="678656"/>
            <a:ext cx="1793875"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kumimoji="1" lang="zh-CN" altLang="en-US" sz="3200" b="1">
                <a:solidFill>
                  <a:srgbClr val="FFFF00"/>
                </a:solidFill>
                <a:latin typeface="楷体" pitchFamily="49" charset="-122"/>
                <a:ea typeface="楷体" pitchFamily="49" charset="-122"/>
              </a:rPr>
              <a:t>例子：</a:t>
            </a:r>
          </a:p>
        </p:txBody>
      </p:sp>
      <p:sp>
        <p:nvSpPr>
          <p:cNvPr id="48" name="标题 1"/>
          <p:cNvSpPr txBox="1">
            <a:spLocks/>
          </p:cNvSpPr>
          <p:nvPr/>
        </p:nvSpPr>
        <p:spPr>
          <a:xfrm>
            <a:off x="389436" y="171460"/>
            <a:ext cx="8363938" cy="45704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4 </a:t>
            </a:r>
            <a:r>
              <a:rPr lang="zh-CN" altLang="en-US" b="1" dirty="0">
                <a:latin typeface="楷体" pitchFamily="49" charset="-122"/>
                <a:ea typeface="楷体" pitchFamily="49" charset="-122"/>
              </a:rPr>
              <a:t>实体－联系图 </a:t>
            </a:r>
          </a:p>
        </p:txBody>
      </p:sp>
    </p:spTree>
    <p:extLst>
      <p:ext uri="{BB962C8B-B14F-4D97-AF65-F5344CB8AC3E}">
        <p14:creationId xmlns:p14="http://schemas.microsoft.com/office/powerpoint/2010/main" val="24625469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17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017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0176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1803"/>
                                        </p:tgtEl>
                                        <p:attrNameLst>
                                          <p:attrName>style.visibility</p:attrName>
                                        </p:attrNameLst>
                                      </p:cBhvr>
                                      <p:to>
                                        <p:strVal val="visible"/>
                                      </p:to>
                                    </p:set>
                                    <p:animEffect transition="in" filter="fade">
                                      <p:cBhvr>
                                        <p:cTn id="19" dur="1000"/>
                                        <p:tgtEl>
                                          <p:spTgt spid="501803"/>
                                        </p:tgtEl>
                                      </p:cBhvr>
                                    </p:animEffect>
                                    <p:anim calcmode="lin" valueType="num">
                                      <p:cBhvr>
                                        <p:cTn id="20" dur="1000" fill="hold"/>
                                        <p:tgtEl>
                                          <p:spTgt spid="501803"/>
                                        </p:tgtEl>
                                        <p:attrNameLst>
                                          <p:attrName>ppt_x</p:attrName>
                                        </p:attrNameLst>
                                      </p:cBhvr>
                                      <p:tavLst>
                                        <p:tav tm="0">
                                          <p:val>
                                            <p:strVal val="#ppt_x"/>
                                          </p:val>
                                        </p:tav>
                                        <p:tav tm="100000">
                                          <p:val>
                                            <p:strVal val="#ppt_x"/>
                                          </p:val>
                                        </p:tav>
                                      </p:tavLst>
                                    </p:anim>
                                    <p:anim calcmode="lin" valueType="num">
                                      <p:cBhvr>
                                        <p:cTn id="21" dur="1000" fill="hold"/>
                                        <p:tgtEl>
                                          <p:spTgt spid="501803"/>
                                        </p:tgtEl>
                                        <p:attrNameLst>
                                          <p:attrName>ppt_y</p:attrName>
                                        </p:attrNameLst>
                                      </p:cBhvr>
                                      <p:tavLst>
                                        <p:tav tm="0">
                                          <p:val>
                                            <p:strVal val="#ppt_y+.1"/>
                                          </p:val>
                                        </p:tav>
                                        <p:tav tm="100000">
                                          <p:val>
                                            <p:strVal val="#ppt_y"/>
                                          </p:val>
                                        </p:tav>
                                      </p:tavLst>
                                    </p:anim>
                                  </p:childTnLst>
                                </p:cTn>
                              </p:par>
                            </p:childTnLst>
                          </p:cTn>
                        </p:par>
                        <p:par>
                          <p:cTn id="22" fill="hold">
                            <p:stCondLst>
                              <p:cond delay="1000"/>
                            </p:stCondLst>
                            <p:childTnLst>
                              <p:par>
                                <p:cTn id="23" presetID="42" presetClass="entr" presetSubtype="0" fill="hold" grpId="0" nodeType="afterEffect">
                                  <p:stCondLst>
                                    <p:cond delay="0"/>
                                  </p:stCondLst>
                                  <p:childTnLst>
                                    <p:set>
                                      <p:cBhvr>
                                        <p:cTn id="24" dur="1" fill="hold">
                                          <p:stCondLst>
                                            <p:cond delay="0"/>
                                          </p:stCondLst>
                                        </p:cTn>
                                        <p:tgtEl>
                                          <p:spTgt spid="501777"/>
                                        </p:tgtEl>
                                        <p:attrNameLst>
                                          <p:attrName>style.visibility</p:attrName>
                                        </p:attrNameLst>
                                      </p:cBhvr>
                                      <p:to>
                                        <p:strVal val="visible"/>
                                      </p:to>
                                    </p:set>
                                    <p:animEffect transition="in" filter="fade">
                                      <p:cBhvr>
                                        <p:cTn id="25" dur="1000"/>
                                        <p:tgtEl>
                                          <p:spTgt spid="501777"/>
                                        </p:tgtEl>
                                      </p:cBhvr>
                                    </p:animEffect>
                                    <p:anim calcmode="lin" valueType="num">
                                      <p:cBhvr>
                                        <p:cTn id="26" dur="1000" fill="hold"/>
                                        <p:tgtEl>
                                          <p:spTgt spid="501777"/>
                                        </p:tgtEl>
                                        <p:attrNameLst>
                                          <p:attrName>ppt_x</p:attrName>
                                        </p:attrNameLst>
                                      </p:cBhvr>
                                      <p:tavLst>
                                        <p:tav tm="0">
                                          <p:val>
                                            <p:strVal val="#ppt_x"/>
                                          </p:val>
                                        </p:tav>
                                        <p:tav tm="100000">
                                          <p:val>
                                            <p:strVal val="#ppt_x"/>
                                          </p:val>
                                        </p:tav>
                                      </p:tavLst>
                                    </p:anim>
                                    <p:anim calcmode="lin" valueType="num">
                                      <p:cBhvr>
                                        <p:cTn id="27" dur="1000" fill="hold"/>
                                        <p:tgtEl>
                                          <p:spTgt spid="501777"/>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42" presetClass="entr" presetSubtype="0" fill="hold" grpId="0" nodeType="afterEffect">
                                  <p:stCondLst>
                                    <p:cond delay="0"/>
                                  </p:stCondLst>
                                  <p:childTnLst>
                                    <p:set>
                                      <p:cBhvr>
                                        <p:cTn id="30" dur="1" fill="hold">
                                          <p:stCondLst>
                                            <p:cond delay="0"/>
                                          </p:stCondLst>
                                        </p:cTn>
                                        <p:tgtEl>
                                          <p:spTgt spid="501802"/>
                                        </p:tgtEl>
                                        <p:attrNameLst>
                                          <p:attrName>style.visibility</p:attrName>
                                        </p:attrNameLst>
                                      </p:cBhvr>
                                      <p:to>
                                        <p:strVal val="visible"/>
                                      </p:to>
                                    </p:set>
                                    <p:animEffect transition="in" filter="fade">
                                      <p:cBhvr>
                                        <p:cTn id="31" dur="1000"/>
                                        <p:tgtEl>
                                          <p:spTgt spid="501802"/>
                                        </p:tgtEl>
                                      </p:cBhvr>
                                    </p:animEffect>
                                    <p:anim calcmode="lin" valueType="num">
                                      <p:cBhvr>
                                        <p:cTn id="32" dur="1000" fill="hold"/>
                                        <p:tgtEl>
                                          <p:spTgt spid="501802"/>
                                        </p:tgtEl>
                                        <p:attrNameLst>
                                          <p:attrName>ppt_x</p:attrName>
                                        </p:attrNameLst>
                                      </p:cBhvr>
                                      <p:tavLst>
                                        <p:tav tm="0">
                                          <p:val>
                                            <p:strVal val="#ppt_x"/>
                                          </p:val>
                                        </p:tav>
                                        <p:tav tm="100000">
                                          <p:val>
                                            <p:strVal val="#ppt_x"/>
                                          </p:val>
                                        </p:tav>
                                      </p:tavLst>
                                    </p:anim>
                                    <p:anim calcmode="lin" valueType="num">
                                      <p:cBhvr>
                                        <p:cTn id="33" dur="1000" fill="hold"/>
                                        <p:tgtEl>
                                          <p:spTgt spid="501802"/>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42" presetClass="entr" presetSubtype="0" fill="hold" grpId="0" nodeType="afterEffect">
                                  <p:stCondLst>
                                    <p:cond delay="0"/>
                                  </p:stCondLst>
                                  <p:childTnLst>
                                    <p:set>
                                      <p:cBhvr>
                                        <p:cTn id="36" dur="1" fill="hold">
                                          <p:stCondLst>
                                            <p:cond delay="0"/>
                                          </p:stCondLst>
                                        </p:cTn>
                                        <p:tgtEl>
                                          <p:spTgt spid="501776"/>
                                        </p:tgtEl>
                                        <p:attrNameLst>
                                          <p:attrName>style.visibility</p:attrName>
                                        </p:attrNameLst>
                                      </p:cBhvr>
                                      <p:to>
                                        <p:strVal val="visible"/>
                                      </p:to>
                                    </p:set>
                                    <p:animEffect transition="in" filter="fade">
                                      <p:cBhvr>
                                        <p:cTn id="37" dur="1000"/>
                                        <p:tgtEl>
                                          <p:spTgt spid="501776"/>
                                        </p:tgtEl>
                                      </p:cBhvr>
                                    </p:animEffect>
                                    <p:anim calcmode="lin" valueType="num">
                                      <p:cBhvr>
                                        <p:cTn id="38" dur="1000" fill="hold"/>
                                        <p:tgtEl>
                                          <p:spTgt spid="501776"/>
                                        </p:tgtEl>
                                        <p:attrNameLst>
                                          <p:attrName>ppt_x</p:attrName>
                                        </p:attrNameLst>
                                      </p:cBhvr>
                                      <p:tavLst>
                                        <p:tav tm="0">
                                          <p:val>
                                            <p:strVal val="#ppt_x"/>
                                          </p:val>
                                        </p:tav>
                                        <p:tav tm="100000">
                                          <p:val>
                                            <p:strVal val="#ppt_x"/>
                                          </p:val>
                                        </p:tav>
                                      </p:tavLst>
                                    </p:anim>
                                    <p:anim calcmode="lin" valueType="num">
                                      <p:cBhvr>
                                        <p:cTn id="39" dur="1000" fill="hold"/>
                                        <p:tgtEl>
                                          <p:spTgt spid="501776"/>
                                        </p:tgtEl>
                                        <p:attrNameLst>
                                          <p:attrName>ppt_y</p:attrName>
                                        </p:attrNameLst>
                                      </p:cBhvr>
                                      <p:tavLst>
                                        <p:tav tm="0">
                                          <p:val>
                                            <p:strVal val="#ppt_y+.1"/>
                                          </p:val>
                                        </p:tav>
                                        <p:tav tm="100000">
                                          <p:val>
                                            <p:strVal val="#ppt_y"/>
                                          </p:val>
                                        </p:tav>
                                      </p:tavLst>
                                    </p:anim>
                                  </p:childTnLst>
                                </p:cTn>
                              </p:par>
                            </p:childTnLst>
                          </p:cTn>
                        </p:par>
                        <p:par>
                          <p:cTn id="40" fill="hold">
                            <p:stCondLst>
                              <p:cond delay="4000"/>
                            </p:stCondLst>
                            <p:childTnLst>
                              <p:par>
                                <p:cTn id="41" presetID="42" presetClass="entr" presetSubtype="0" fill="hold" grpId="0" nodeType="afterEffect">
                                  <p:stCondLst>
                                    <p:cond delay="0"/>
                                  </p:stCondLst>
                                  <p:childTnLst>
                                    <p:set>
                                      <p:cBhvr>
                                        <p:cTn id="42" dur="1" fill="hold">
                                          <p:stCondLst>
                                            <p:cond delay="0"/>
                                          </p:stCondLst>
                                        </p:cTn>
                                        <p:tgtEl>
                                          <p:spTgt spid="501801"/>
                                        </p:tgtEl>
                                        <p:attrNameLst>
                                          <p:attrName>style.visibility</p:attrName>
                                        </p:attrNameLst>
                                      </p:cBhvr>
                                      <p:to>
                                        <p:strVal val="visible"/>
                                      </p:to>
                                    </p:set>
                                    <p:animEffect transition="in" filter="fade">
                                      <p:cBhvr>
                                        <p:cTn id="43" dur="1000"/>
                                        <p:tgtEl>
                                          <p:spTgt spid="501801"/>
                                        </p:tgtEl>
                                      </p:cBhvr>
                                    </p:animEffect>
                                    <p:anim calcmode="lin" valueType="num">
                                      <p:cBhvr>
                                        <p:cTn id="44" dur="1000" fill="hold"/>
                                        <p:tgtEl>
                                          <p:spTgt spid="501801"/>
                                        </p:tgtEl>
                                        <p:attrNameLst>
                                          <p:attrName>ppt_x</p:attrName>
                                        </p:attrNameLst>
                                      </p:cBhvr>
                                      <p:tavLst>
                                        <p:tav tm="0">
                                          <p:val>
                                            <p:strVal val="#ppt_x"/>
                                          </p:val>
                                        </p:tav>
                                        <p:tav tm="100000">
                                          <p:val>
                                            <p:strVal val="#ppt_x"/>
                                          </p:val>
                                        </p:tav>
                                      </p:tavLst>
                                    </p:anim>
                                    <p:anim calcmode="lin" valueType="num">
                                      <p:cBhvr>
                                        <p:cTn id="45" dur="1000" fill="hold"/>
                                        <p:tgtEl>
                                          <p:spTgt spid="501801"/>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42" presetClass="entr" presetSubtype="0" fill="hold" grpId="0" nodeType="afterEffect">
                                  <p:stCondLst>
                                    <p:cond delay="0"/>
                                  </p:stCondLst>
                                  <p:childTnLst>
                                    <p:set>
                                      <p:cBhvr>
                                        <p:cTn id="48" dur="1" fill="hold">
                                          <p:stCondLst>
                                            <p:cond delay="0"/>
                                          </p:stCondLst>
                                        </p:cTn>
                                        <p:tgtEl>
                                          <p:spTgt spid="501775"/>
                                        </p:tgtEl>
                                        <p:attrNameLst>
                                          <p:attrName>style.visibility</p:attrName>
                                        </p:attrNameLst>
                                      </p:cBhvr>
                                      <p:to>
                                        <p:strVal val="visible"/>
                                      </p:to>
                                    </p:set>
                                    <p:animEffect transition="in" filter="fade">
                                      <p:cBhvr>
                                        <p:cTn id="49" dur="1000"/>
                                        <p:tgtEl>
                                          <p:spTgt spid="501775"/>
                                        </p:tgtEl>
                                      </p:cBhvr>
                                    </p:animEffect>
                                    <p:anim calcmode="lin" valueType="num">
                                      <p:cBhvr>
                                        <p:cTn id="50" dur="1000" fill="hold"/>
                                        <p:tgtEl>
                                          <p:spTgt spid="501775"/>
                                        </p:tgtEl>
                                        <p:attrNameLst>
                                          <p:attrName>ppt_x</p:attrName>
                                        </p:attrNameLst>
                                      </p:cBhvr>
                                      <p:tavLst>
                                        <p:tav tm="0">
                                          <p:val>
                                            <p:strVal val="#ppt_x"/>
                                          </p:val>
                                        </p:tav>
                                        <p:tav tm="100000">
                                          <p:val>
                                            <p:strVal val="#ppt_x"/>
                                          </p:val>
                                        </p:tav>
                                      </p:tavLst>
                                    </p:anim>
                                    <p:anim calcmode="lin" valueType="num">
                                      <p:cBhvr>
                                        <p:cTn id="51" dur="1000" fill="hold"/>
                                        <p:tgtEl>
                                          <p:spTgt spid="501775"/>
                                        </p:tgtEl>
                                        <p:attrNameLst>
                                          <p:attrName>ppt_y</p:attrName>
                                        </p:attrNameLst>
                                      </p:cBhvr>
                                      <p:tavLst>
                                        <p:tav tm="0">
                                          <p:val>
                                            <p:strVal val="#ppt_y+.1"/>
                                          </p:val>
                                        </p:tav>
                                        <p:tav tm="100000">
                                          <p:val>
                                            <p:strVal val="#ppt_y"/>
                                          </p:val>
                                        </p:tav>
                                      </p:tavLst>
                                    </p:anim>
                                  </p:childTnLst>
                                </p:cTn>
                              </p:par>
                            </p:childTnLst>
                          </p:cTn>
                        </p:par>
                        <p:par>
                          <p:cTn id="52" fill="hold">
                            <p:stCondLst>
                              <p:cond delay="6000"/>
                            </p:stCondLst>
                            <p:childTnLst>
                              <p:par>
                                <p:cTn id="53" presetID="42" presetClass="entr" presetSubtype="0" fill="hold" grpId="0" nodeType="afterEffect">
                                  <p:stCondLst>
                                    <p:cond delay="0"/>
                                  </p:stCondLst>
                                  <p:childTnLst>
                                    <p:set>
                                      <p:cBhvr>
                                        <p:cTn id="54" dur="1" fill="hold">
                                          <p:stCondLst>
                                            <p:cond delay="0"/>
                                          </p:stCondLst>
                                        </p:cTn>
                                        <p:tgtEl>
                                          <p:spTgt spid="501800"/>
                                        </p:tgtEl>
                                        <p:attrNameLst>
                                          <p:attrName>style.visibility</p:attrName>
                                        </p:attrNameLst>
                                      </p:cBhvr>
                                      <p:to>
                                        <p:strVal val="visible"/>
                                      </p:to>
                                    </p:set>
                                    <p:animEffect transition="in" filter="fade">
                                      <p:cBhvr>
                                        <p:cTn id="55" dur="1000"/>
                                        <p:tgtEl>
                                          <p:spTgt spid="501800"/>
                                        </p:tgtEl>
                                      </p:cBhvr>
                                    </p:animEffect>
                                    <p:anim calcmode="lin" valueType="num">
                                      <p:cBhvr>
                                        <p:cTn id="56" dur="1000" fill="hold"/>
                                        <p:tgtEl>
                                          <p:spTgt spid="501800"/>
                                        </p:tgtEl>
                                        <p:attrNameLst>
                                          <p:attrName>ppt_x</p:attrName>
                                        </p:attrNameLst>
                                      </p:cBhvr>
                                      <p:tavLst>
                                        <p:tav tm="0">
                                          <p:val>
                                            <p:strVal val="#ppt_x"/>
                                          </p:val>
                                        </p:tav>
                                        <p:tav tm="100000">
                                          <p:val>
                                            <p:strVal val="#ppt_x"/>
                                          </p:val>
                                        </p:tav>
                                      </p:tavLst>
                                    </p:anim>
                                    <p:anim calcmode="lin" valueType="num">
                                      <p:cBhvr>
                                        <p:cTn id="57" dur="1000" fill="hold"/>
                                        <p:tgtEl>
                                          <p:spTgt spid="501800"/>
                                        </p:tgtEl>
                                        <p:attrNameLst>
                                          <p:attrName>ppt_y</p:attrName>
                                        </p:attrNameLst>
                                      </p:cBhvr>
                                      <p:tavLst>
                                        <p:tav tm="0">
                                          <p:val>
                                            <p:strVal val="#ppt_y+.1"/>
                                          </p:val>
                                        </p:tav>
                                        <p:tav tm="100000">
                                          <p:val>
                                            <p:strVal val="#ppt_y"/>
                                          </p:val>
                                        </p:tav>
                                      </p:tavLst>
                                    </p:anim>
                                  </p:childTnLst>
                                </p:cTn>
                              </p:par>
                            </p:childTnLst>
                          </p:cTn>
                        </p:par>
                        <p:par>
                          <p:cTn id="58" fill="hold">
                            <p:stCondLst>
                              <p:cond delay="7000"/>
                            </p:stCondLst>
                            <p:childTnLst>
                              <p:par>
                                <p:cTn id="59" presetID="42" presetClass="entr" presetSubtype="0" fill="hold" grpId="0" nodeType="afterEffect">
                                  <p:stCondLst>
                                    <p:cond delay="0"/>
                                  </p:stCondLst>
                                  <p:childTnLst>
                                    <p:set>
                                      <p:cBhvr>
                                        <p:cTn id="60" dur="1" fill="hold">
                                          <p:stCondLst>
                                            <p:cond delay="0"/>
                                          </p:stCondLst>
                                        </p:cTn>
                                        <p:tgtEl>
                                          <p:spTgt spid="501774"/>
                                        </p:tgtEl>
                                        <p:attrNameLst>
                                          <p:attrName>style.visibility</p:attrName>
                                        </p:attrNameLst>
                                      </p:cBhvr>
                                      <p:to>
                                        <p:strVal val="visible"/>
                                      </p:to>
                                    </p:set>
                                    <p:animEffect transition="in" filter="fade">
                                      <p:cBhvr>
                                        <p:cTn id="61" dur="1000"/>
                                        <p:tgtEl>
                                          <p:spTgt spid="501774"/>
                                        </p:tgtEl>
                                      </p:cBhvr>
                                    </p:animEffect>
                                    <p:anim calcmode="lin" valueType="num">
                                      <p:cBhvr>
                                        <p:cTn id="62" dur="1000" fill="hold"/>
                                        <p:tgtEl>
                                          <p:spTgt spid="501774"/>
                                        </p:tgtEl>
                                        <p:attrNameLst>
                                          <p:attrName>ppt_x</p:attrName>
                                        </p:attrNameLst>
                                      </p:cBhvr>
                                      <p:tavLst>
                                        <p:tav tm="0">
                                          <p:val>
                                            <p:strVal val="#ppt_x"/>
                                          </p:val>
                                        </p:tav>
                                        <p:tav tm="100000">
                                          <p:val>
                                            <p:strVal val="#ppt_x"/>
                                          </p:val>
                                        </p:tav>
                                      </p:tavLst>
                                    </p:anim>
                                    <p:anim calcmode="lin" valueType="num">
                                      <p:cBhvr>
                                        <p:cTn id="63" dur="1000" fill="hold"/>
                                        <p:tgtEl>
                                          <p:spTgt spid="501774"/>
                                        </p:tgtEl>
                                        <p:attrNameLst>
                                          <p:attrName>ppt_y</p:attrName>
                                        </p:attrNameLst>
                                      </p:cBhvr>
                                      <p:tavLst>
                                        <p:tav tm="0">
                                          <p:val>
                                            <p:strVal val="#ppt_y+.1"/>
                                          </p:val>
                                        </p:tav>
                                        <p:tav tm="100000">
                                          <p:val>
                                            <p:strVal val="#ppt_y"/>
                                          </p:val>
                                        </p:tav>
                                      </p:tavLst>
                                    </p:anim>
                                  </p:childTnLst>
                                </p:cTn>
                              </p:par>
                            </p:childTnLst>
                          </p:cTn>
                        </p:par>
                        <p:par>
                          <p:cTn id="64" fill="hold">
                            <p:stCondLst>
                              <p:cond delay="8000"/>
                            </p:stCondLst>
                            <p:childTnLst>
                              <p:par>
                                <p:cTn id="65" presetID="42" presetClass="entr" presetSubtype="0" fill="hold" grpId="0" nodeType="afterEffect">
                                  <p:stCondLst>
                                    <p:cond delay="0"/>
                                  </p:stCondLst>
                                  <p:childTnLst>
                                    <p:set>
                                      <p:cBhvr>
                                        <p:cTn id="66" dur="1" fill="hold">
                                          <p:stCondLst>
                                            <p:cond delay="0"/>
                                          </p:stCondLst>
                                        </p:cTn>
                                        <p:tgtEl>
                                          <p:spTgt spid="501799"/>
                                        </p:tgtEl>
                                        <p:attrNameLst>
                                          <p:attrName>style.visibility</p:attrName>
                                        </p:attrNameLst>
                                      </p:cBhvr>
                                      <p:to>
                                        <p:strVal val="visible"/>
                                      </p:to>
                                    </p:set>
                                    <p:animEffect transition="in" filter="fade">
                                      <p:cBhvr>
                                        <p:cTn id="67" dur="1000"/>
                                        <p:tgtEl>
                                          <p:spTgt spid="501799"/>
                                        </p:tgtEl>
                                      </p:cBhvr>
                                    </p:animEffect>
                                    <p:anim calcmode="lin" valueType="num">
                                      <p:cBhvr>
                                        <p:cTn id="68" dur="1000" fill="hold"/>
                                        <p:tgtEl>
                                          <p:spTgt spid="501799"/>
                                        </p:tgtEl>
                                        <p:attrNameLst>
                                          <p:attrName>ppt_x</p:attrName>
                                        </p:attrNameLst>
                                      </p:cBhvr>
                                      <p:tavLst>
                                        <p:tav tm="0">
                                          <p:val>
                                            <p:strVal val="#ppt_x"/>
                                          </p:val>
                                        </p:tav>
                                        <p:tav tm="100000">
                                          <p:val>
                                            <p:strVal val="#ppt_x"/>
                                          </p:val>
                                        </p:tav>
                                      </p:tavLst>
                                    </p:anim>
                                    <p:anim calcmode="lin" valueType="num">
                                      <p:cBhvr>
                                        <p:cTn id="69" dur="1000" fill="hold"/>
                                        <p:tgtEl>
                                          <p:spTgt spid="501799"/>
                                        </p:tgtEl>
                                        <p:attrNameLst>
                                          <p:attrName>ppt_y</p:attrName>
                                        </p:attrNameLst>
                                      </p:cBhvr>
                                      <p:tavLst>
                                        <p:tav tm="0">
                                          <p:val>
                                            <p:strVal val="#ppt_y+.1"/>
                                          </p:val>
                                        </p:tav>
                                        <p:tav tm="100000">
                                          <p:val>
                                            <p:strVal val="#ppt_y"/>
                                          </p:val>
                                        </p:tav>
                                      </p:tavLst>
                                    </p:anim>
                                  </p:childTnLst>
                                </p:cTn>
                              </p:par>
                            </p:childTnLst>
                          </p:cTn>
                        </p:par>
                        <p:par>
                          <p:cTn id="70" fill="hold">
                            <p:stCondLst>
                              <p:cond delay="9000"/>
                            </p:stCondLst>
                            <p:childTnLst>
                              <p:par>
                                <p:cTn id="71" presetID="42" presetClass="entr" presetSubtype="0" fill="hold" grpId="0" nodeType="afterEffect">
                                  <p:stCondLst>
                                    <p:cond delay="0"/>
                                  </p:stCondLst>
                                  <p:childTnLst>
                                    <p:set>
                                      <p:cBhvr>
                                        <p:cTn id="72" dur="1" fill="hold">
                                          <p:stCondLst>
                                            <p:cond delay="0"/>
                                          </p:stCondLst>
                                        </p:cTn>
                                        <p:tgtEl>
                                          <p:spTgt spid="501772"/>
                                        </p:tgtEl>
                                        <p:attrNameLst>
                                          <p:attrName>style.visibility</p:attrName>
                                        </p:attrNameLst>
                                      </p:cBhvr>
                                      <p:to>
                                        <p:strVal val="visible"/>
                                      </p:to>
                                    </p:set>
                                    <p:animEffect transition="in" filter="fade">
                                      <p:cBhvr>
                                        <p:cTn id="73" dur="1000"/>
                                        <p:tgtEl>
                                          <p:spTgt spid="501772"/>
                                        </p:tgtEl>
                                      </p:cBhvr>
                                    </p:animEffect>
                                    <p:anim calcmode="lin" valueType="num">
                                      <p:cBhvr>
                                        <p:cTn id="74" dur="1000" fill="hold"/>
                                        <p:tgtEl>
                                          <p:spTgt spid="501772"/>
                                        </p:tgtEl>
                                        <p:attrNameLst>
                                          <p:attrName>ppt_x</p:attrName>
                                        </p:attrNameLst>
                                      </p:cBhvr>
                                      <p:tavLst>
                                        <p:tav tm="0">
                                          <p:val>
                                            <p:strVal val="#ppt_x"/>
                                          </p:val>
                                        </p:tav>
                                        <p:tav tm="100000">
                                          <p:val>
                                            <p:strVal val="#ppt_x"/>
                                          </p:val>
                                        </p:tav>
                                      </p:tavLst>
                                    </p:anim>
                                    <p:anim calcmode="lin" valueType="num">
                                      <p:cBhvr>
                                        <p:cTn id="75" dur="1000" fill="hold"/>
                                        <p:tgtEl>
                                          <p:spTgt spid="501772"/>
                                        </p:tgtEl>
                                        <p:attrNameLst>
                                          <p:attrName>ppt_y</p:attrName>
                                        </p:attrNameLst>
                                      </p:cBhvr>
                                      <p:tavLst>
                                        <p:tav tm="0">
                                          <p:val>
                                            <p:strVal val="#ppt_y+.1"/>
                                          </p:val>
                                        </p:tav>
                                        <p:tav tm="100000">
                                          <p:val>
                                            <p:strVal val="#ppt_y"/>
                                          </p:val>
                                        </p:tav>
                                      </p:tavLst>
                                    </p:anim>
                                  </p:childTnLst>
                                </p:cTn>
                              </p:par>
                            </p:childTnLst>
                          </p:cTn>
                        </p:par>
                      </p:childTnLst>
                    </p:cTn>
                  </p:par>
                  <p:par>
                    <p:cTn id="76" fill="hold">
                      <p:stCondLst>
                        <p:cond delay="indefinite"/>
                      </p:stCondLst>
                      <p:childTnLst>
                        <p:par>
                          <p:cTn id="77" fill="hold">
                            <p:stCondLst>
                              <p:cond delay="0"/>
                            </p:stCondLst>
                            <p:childTnLst>
                              <p:par>
                                <p:cTn id="78" presetID="42" presetClass="entr" presetSubtype="0" fill="hold" grpId="0" nodeType="clickEffect">
                                  <p:stCondLst>
                                    <p:cond delay="0"/>
                                  </p:stCondLst>
                                  <p:childTnLst>
                                    <p:set>
                                      <p:cBhvr>
                                        <p:cTn id="79" dur="1" fill="hold">
                                          <p:stCondLst>
                                            <p:cond delay="0"/>
                                          </p:stCondLst>
                                        </p:cTn>
                                        <p:tgtEl>
                                          <p:spTgt spid="501798"/>
                                        </p:tgtEl>
                                        <p:attrNameLst>
                                          <p:attrName>style.visibility</p:attrName>
                                        </p:attrNameLst>
                                      </p:cBhvr>
                                      <p:to>
                                        <p:strVal val="visible"/>
                                      </p:to>
                                    </p:set>
                                    <p:animEffect transition="in" filter="fade">
                                      <p:cBhvr>
                                        <p:cTn id="80" dur="1000"/>
                                        <p:tgtEl>
                                          <p:spTgt spid="501798"/>
                                        </p:tgtEl>
                                      </p:cBhvr>
                                    </p:animEffect>
                                    <p:anim calcmode="lin" valueType="num">
                                      <p:cBhvr>
                                        <p:cTn id="81" dur="1000" fill="hold"/>
                                        <p:tgtEl>
                                          <p:spTgt spid="501798"/>
                                        </p:tgtEl>
                                        <p:attrNameLst>
                                          <p:attrName>ppt_x</p:attrName>
                                        </p:attrNameLst>
                                      </p:cBhvr>
                                      <p:tavLst>
                                        <p:tav tm="0">
                                          <p:val>
                                            <p:strVal val="#ppt_x"/>
                                          </p:val>
                                        </p:tav>
                                        <p:tav tm="100000">
                                          <p:val>
                                            <p:strVal val="#ppt_x"/>
                                          </p:val>
                                        </p:tav>
                                      </p:tavLst>
                                    </p:anim>
                                    <p:anim calcmode="lin" valueType="num">
                                      <p:cBhvr>
                                        <p:cTn id="82" dur="1000" fill="hold"/>
                                        <p:tgtEl>
                                          <p:spTgt spid="501798"/>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501768"/>
                                        </p:tgtEl>
                                        <p:attrNameLst>
                                          <p:attrName>style.visibility</p:attrName>
                                        </p:attrNameLst>
                                      </p:cBhvr>
                                      <p:to>
                                        <p:strVal val="visible"/>
                                      </p:to>
                                    </p:set>
                                    <p:animEffect transition="in" filter="fade">
                                      <p:cBhvr>
                                        <p:cTn id="85" dur="1000"/>
                                        <p:tgtEl>
                                          <p:spTgt spid="501768"/>
                                        </p:tgtEl>
                                      </p:cBhvr>
                                    </p:animEffect>
                                    <p:anim calcmode="lin" valueType="num">
                                      <p:cBhvr>
                                        <p:cTn id="86" dur="1000" fill="hold"/>
                                        <p:tgtEl>
                                          <p:spTgt spid="501768"/>
                                        </p:tgtEl>
                                        <p:attrNameLst>
                                          <p:attrName>ppt_x</p:attrName>
                                        </p:attrNameLst>
                                      </p:cBhvr>
                                      <p:tavLst>
                                        <p:tav tm="0">
                                          <p:val>
                                            <p:strVal val="#ppt_x"/>
                                          </p:val>
                                        </p:tav>
                                        <p:tav tm="100000">
                                          <p:val>
                                            <p:strVal val="#ppt_x"/>
                                          </p:val>
                                        </p:tav>
                                      </p:tavLst>
                                    </p:anim>
                                    <p:anim calcmode="lin" valueType="num">
                                      <p:cBhvr>
                                        <p:cTn id="87" dur="1000" fill="hold"/>
                                        <p:tgtEl>
                                          <p:spTgt spid="501768"/>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501797"/>
                                        </p:tgtEl>
                                        <p:attrNameLst>
                                          <p:attrName>style.visibility</p:attrName>
                                        </p:attrNameLst>
                                      </p:cBhvr>
                                      <p:to>
                                        <p:strVal val="visible"/>
                                      </p:to>
                                    </p:set>
                                    <p:animEffect transition="in" filter="fade">
                                      <p:cBhvr>
                                        <p:cTn id="90" dur="1000"/>
                                        <p:tgtEl>
                                          <p:spTgt spid="501797"/>
                                        </p:tgtEl>
                                      </p:cBhvr>
                                    </p:animEffect>
                                    <p:anim calcmode="lin" valueType="num">
                                      <p:cBhvr>
                                        <p:cTn id="91" dur="1000" fill="hold"/>
                                        <p:tgtEl>
                                          <p:spTgt spid="501797"/>
                                        </p:tgtEl>
                                        <p:attrNameLst>
                                          <p:attrName>ppt_x</p:attrName>
                                        </p:attrNameLst>
                                      </p:cBhvr>
                                      <p:tavLst>
                                        <p:tav tm="0">
                                          <p:val>
                                            <p:strVal val="#ppt_x"/>
                                          </p:val>
                                        </p:tav>
                                        <p:tav tm="100000">
                                          <p:val>
                                            <p:strVal val="#ppt_x"/>
                                          </p:val>
                                        </p:tav>
                                      </p:tavLst>
                                    </p:anim>
                                    <p:anim calcmode="lin" valueType="num">
                                      <p:cBhvr>
                                        <p:cTn id="92" dur="1000" fill="hold"/>
                                        <p:tgtEl>
                                          <p:spTgt spid="501797"/>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501769"/>
                                        </p:tgtEl>
                                        <p:attrNameLst>
                                          <p:attrName>style.visibility</p:attrName>
                                        </p:attrNameLst>
                                      </p:cBhvr>
                                      <p:to>
                                        <p:strVal val="visible"/>
                                      </p:to>
                                    </p:set>
                                    <p:animEffect transition="in" filter="fade">
                                      <p:cBhvr>
                                        <p:cTn id="95" dur="1000"/>
                                        <p:tgtEl>
                                          <p:spTgt spid="501769"/>
                                        </p:tgtEl>
                                      </p:cBhvr>
                                    </p:animEffect>
                                    <p:anim calcmode="lin" valueType="num">
                                      <p:cBhvr>
                                        <p:cTn id="96" dur="1000" fill="hold"/>
                                        <p:tgtEl>
                                          <p:spTgt spid="501769"/>
                                        </p:tgtEl>
                                        <p:attrNameLst>
                                          <p:attrName>ppt_x</p:attrName>
                                        </p:attrNameLst>
                                      </p:cBhvr>
                                      <p:tavLst>
                                        <p:tav tm="0">
                                          <p:val>
                                            <p:strVal val="#ppt_x"/>
                                          </p:val>
                                        </p:tav>
                                        <p:tav tm="100000">
                                          <p:val>
                                            <p:strVal val="#ppt_x"/>
                                          </p:val>
                                        </p:tav>
                                      </p:tavLst>
                                    </p:anim>
                                    <p:anim calcmode="lin" valueType="num">
                                      <p:cBhvr>
                                        <p:cTn id="97" dur="1000" fill="hold"/>
                                        <p:tgtEl>
                                          <p:spTgt spid="501769"/>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501796"/>
                                        </p:tgtEl>
                                        <p:attrNameLst>
                                          <p:attrName>style.visibility</p:attrName>
                                        </p:attrNameLst>
                                      </p:cBhvr>
                                      <p:to>
                                        <p:strVal val="visible"/>
                                      </p:to>
                                    </p:set>
                                    <p:animEffect transition="in" filter="fade">
                                      <p:cBhvr>
                                        <p:cTn id="100" dur="1000"/>
                                        <p:tgtEl>
                                          <p:spTgt spid="501796"/>
                                        </p:tgtEl>
                                      </p:cBhvr>
                                    </p:animEffect>
                                    <p:anim calcmode="lin" valueType="num">
                                      <p:cBhvr>
                                        <p:cTn id="101" dur="1000" fill="hold"/>
                                        <p:tgtEl>
                                          <p:spTgt spid="501796"/>
                                        </p:tgtEl>
                                        <p:attrNameLst>
                                          <p:attrName>ppt_x</p:attrName>
                                        </p:attrNameLst>
                                      </p:cBhvr>
                                      <p:tavLst>
                                        <p:tav tm="0">
                                          <p:val>
                                            <p:strVal val="#ppt_x"/>
                                          </p:val>
                                        </p:tav>
                                        <p:tav tm="100000">
                                          <p:val>
                                            <p:strVal val="#ppt_x"/>
                                          </p:val>
                                        </p:tav>
                                      </p:tavLst>
                                    </p:anim>
                                    <p:anim calcmode="lin" valueType="num">
                                      <p:cBhvr>
                                        <p:cTn id="102" dur="1000" fill="hold"/>
                                        <p:tgtEl>
                                          <p:spTgt spid="50179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0"/>
                                  </p:stCondLst>
                                  <p:childTnLst>
                                    <p:set>
                                      <p:cBhvr>
                                        <p:cTn id="104" dur="1" fill="hold">
                                          <p:stCondLst>
                                            <p:cond delay="0"/>
                                          </p:stCondLst>
                                        </p:cTn>
                                        <p:tgtEl>
                                          <p:spTgt spid="501773"/>
                                        </p:tgtEl>
                                        <p:attrNameLst>
                                          <p:attrName>style.visibility</p:attrName>
                                        </p:attrNameLst>
                                      </p:cBhvr>
                                      <p:to>
                                        <p:strVal val="visible"/>
                                      </p:to>
                                    </p:set>
                                    <p:animEffect transition="in" filter="fade">
                                      <p:cBhvr>
                                        <p:cTn id="105" dur="1000"/>
                                        <p:tgtEl>
                                          <p:spTgt spid="501773"/>
                                        </p:tgtEl>
                                      </p:cBhvr>
                                    </p:animEffect>
                                    <p:anim calcmode="lin" valueType="num">
                                      <p:cBhvr>
                                        <p:cTn id="106" dur="1000" fill="hold"/>
                                        <p:tgtEl>
                                          <p:spTgt spid="501773"/>
                                        </p:tgtEl>
                                        <p:attrNameLst>
                                          <p:attrName>ppt_x</p:attrName>
                                        </p:attrNameLst>
                                      </p:cBhvr>
                                      <p:tavLst>
                                        <p:tav tm="0">
                                          <p:val>
                                            <p:strVal val="#ppt_x"/>
                                          </p:val>
                                        </p:tav>
                                        <p:tav tm="100000">
                                          <p:val>
                                            <p:strVal val="#ppt_x"/>
                                          </p:val>
                                        </p:tav>
                                      </p:tavLst>
                                    </p:anim>
                                    <p:anim calcmode="lin" valueType="num">
                                      <p:cBhvr>
                                        <p:cTn id="107" dur="1000" fill="hold"/>
                                        <p:tgtEl>
                                          <p:spTgt spid="501773"/>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0"/>
                                  </p:stCondLst>
                                  <p:childTnLst>
                                    <p:set>
                                      <p:cBhvr>
                                        <p:cTn id="109" dur="1" fill="hold">
                                          <p:stCondLst>
                                            <p:cond delay="0"/>
                                          </p:stCondLst>
                                        </p:cTn>
                                        <p:tgtEl>
                                          <p:spTgt spid="501795"/>
                                        </p:tgtEl>
                                        <p:attrNameLst>
                                          <p:attrName>style.visibility</p:attrName>
                                        </p:attrNameLst>
                                      </p:cBhvr>
                                      <p:to>
                                        <p:strVal val="visible"/>
                                      </p:to>
                                    </p:set>
                                    <p:animEffect transition="in" filter="fade">
                                      <p:cBhvr>
                                        <p:cTn id="110" dur="1000"/>
                                        <p:tgtEl>
                                          <p:spTgt spid="501795"/>
                                        </p:tgtEl>
                                      </p:cBhvr>
                                    </p:animEffect>
                                    <p:anim calcmode="lin" valueType="num">
                                      <p:cBhvr>
                                        <p:cTn id="111" dur="1000" fill="hold"/>
                                        <p:tgtEl>
                                          <p:spTgt spid="501795"/>
                                        </p:tgtEl>
                                        <p:attrNameLst>
                                          <p:attrName>ppt_x</p:attrName>
                                        </p:attrNameLst>
                                      </p:cBhvr>
                                      <p:tavLst>
                                        <p:tav tm="0">
                                          <p:val>
                                            <p:strVal val="#ppt_x"/>
                                          </p:val>
                                        </p:tav>
                                        <p:tav tm="100000">
                                          <p:val>
                                            <p:strVal val="#ppt_x"/>
                                          </p:val>
                                        </p:tav>
                                      </p:tavLst>
                                    </p:anim>
                                    <p:anim calcmode="lin" valueType="num">
                                      <p:cBhvr>
                                        <p:cTn id="112" dur="1000" fill="hold"/>
                                        <p:tgtEl>
                                          <p:spTgt spid="501795"/>
                                        </p:tgtEl>
                                        <p:attrNameLst>
                                          <p:attrName>ppt_y</p:attrName>
                                        </p:attrNameLst>
                                      </p:cBhvr>
                                      <p:tavLst>
                                        <p:tav tm="0">
                                          <p:val>
                                            <p:strVal val="#ppt_y+.1"/>
                                          </p:val>
                                        </p:tav>
                                        <p:tav tm="100000">
                                          <p:val>
                                            <p:strVal val="#ppt_y"/>
                                          </p:val>
                                        </p:tav>
                                      </p:tavLst>
                                    </p:anim>
                                  </p:childTnLst>
                                </p:cTn>
                              </p:par>
                              <p:par>
                                <p:cTn id="113" presetID="42" presetClass="entr" presetSubtype="0" fill="hold" grpId="0" nodeType="withEffect">
                                  <p:stCondLst>
                                    <p:cond delay="0"/>
                                  </p:stCondLst>
                                  <p:childTnLst>
                                    <p:set>
                                      <p:cBhvr>
                                        <p:cTn id="114" dur="1" fill="hold">
                                          <p:stCondLst>
                                            <p:cond delay="0"/>
                                          </p:stCondLst>
                                        </p:cTn>
                                        <p:tgtEl>
                                          <p:spTgt spid="501770"/>
                                        </p:tgtEl>
                                        <p:attrNameLst>
                                          <p:attrName>style.visibility</p:attrName>
                                        </p:attrNameLst>
                                      </p:cBhvr>
                                      <p:to>
                                        <p:strVal val="visible"/>
                                      </p:to>
                                    </p:set>
                                    <p:animEffect transition="in" filter="fade">
                                      <p:cBhvr>
                                        <p:cTn id="115" dur="1000"/>
                                        <p:tgtEl>
                                          <p:spTgt spid="501770"/>
                                        </p:tgtEl>
                                      </p:cBhvr>
                                    </p:animEffect>
                                    <p:anim calcmode="lin" valueType="num">
                                      <p:cBhvr>
                                        <p:cTn id="116" dur="1000" fill="hold"/>
                                        <p:tgtEl>
                                          <p:spTgt spid="501770"/>
                                        </p:tgtEl>
                                        <p:attrNameLst>
                                          <p:attrName>ppt_x</p:attrName>
                                        </p:attrNameLst>
                                      </p:cBhvr>
                                      <p:tavLst>
                                        <p:tav tm="0">
                                          <p:val>
                                            <p:strVal val="#ppt_x"/>
                                          </p:val>
                                        </p:tav>
                                        <p:tav tm="100000">
                                          <p:val>
                                            <p:strVal val="#ppt_x"/>
                                          </p:val>
                                        </p:tav>
                                      </p:tavLst>
                                    </p:anim>
                                    <p:anim calcmode="lin" valueType="num">
                                      <p:cBhvr>
                                        <p:cTn id="117" dur="1000" fill="hold"/>
                                        <p:tgtEl>
                                          <p:spTgt spid="501770"/>
                                        </p:tgtEl>
                                        <p:attrNameLst>
                                          <p:attrName>ppt_y</p:attrName>
                                        </p:attrNameLst>
                                      </p:cBhvr>
                                      <p:tavLst>
                                        <p:tav tm="0">
                                          <p:val>
                                            <p:strVal val="#ppt_y+.1"/>
                                          </p:val>
                                        </p:tav>
                                        <p:tav tm="100000">
                                          <p:val>
                                            <p:strVal val="#ppt_y"/>
                                          </p:val>
                                        </p:tav>
                                      </p:tavLst>
                                    </p:anim>
                                  </p:childTnLst>
                                </p:cTn>
                              </p:par>
                              <p:par>
                                <p:cTn id="118" presetID="42" presetClass="entr" presetSubtype="0" fill="hold" grpId="0" nodeType="withEffect">
                                  <p:stCondLst>
                                    <p:cond delay="0"/>
                                  </p:stCondLst>
                                  <p:childTnLst>
                                    <p:set>
                                      <p:cBhvr>
                                        <p:cTn id="119" dur="1" fill="hold">
                                          <p:stCondLst>
                                            <p:cond delay="0"/>
                                          </p:stCondLst>
                                        </p:cTn>
                                        <p:tgtEl>
                                          <p:spTgt spid="501794"/>
                                        </p:tgtEl>
                                        <p:attrNameLst>
                                          <p:attrName>style.visibility</p:attrName>
                                        </p:attrNameLst>
                                      </p:cBhvr>
                                      <p:to>
                                        <p:strVal val="visible"/>
                                      </p:to>
                                    </p:set>
                                    <p:animEffect transition="in" filter="fade">
                                      <p:cBhvr>
                                        <p:cTn id="120" dur="1000"/>
                                        <p:tgtEl>
                                          <p:spTgt spid="501794"/>
                                        </p:tgtEl>
                                      </p:cBhvr>
                                    </p:animEffect>
                                    <p:anim calcmode="lin" valueType="num">
                                      <p:cBhvr>
                                        <p:cTn id="121" dur="1000" fill="hold"/>
                                        <p:tgtEl>
                                          <p:spTgt spid="501794"/>
                                        </p:tgtEl>
                                        <p:attrNameLst>
                                          <p:attrName>ppt_x</p:attrName>
                                        </p:attrNameLst>
                                      </p:cBhvr>
                                      <p:tavLst>
                                        <p:tav tm="0">
                                          <p:val>
                                            <p:strVal val="#ppt_x"/>
                                          </p:val>
                                        </p:tav>
                                        <p:tav tm="100000">
                                          <p:val>
                                            <p:strVal val="#ppt_x"/>
                                          </p:val>
                                        </p:tav>
                                      </p:tavLst>
                                    </p:anim>
                                    <p:anim calcmode="lin" valueType="num">
                                      <p:cBhvr>
                                        <p:cTn id="122" dur="1000" fill="hold"/>
                                        <p:tgtEl>
                                          <p:spTgt spid="501794"/>
                                        </p:tgtEl>
                                        <p:attrNameLst>
                                          <p:attrName>ppt_y</p:attrName>
                                        </p:attrNameLst>
                                      </p:cBhvr>
                                      <p:tavLst>
                                        <p:tav tm="0">
                                          <p:val>
                                            <p:strVal val="#ppt_y+.1"/>
                                          </p:val>
                                        </p:tav>
                                        <p:tav tm="100000">
                                          <p:val>
                                            <p:strVal val="#ppt_y"/>
                                          </p:val>
                                        </p:tav>
                                      </p:tavLst>
                                    </p:anim>
                                  </p:childTnLst>
                                </p:cTn>
                              </p:par>
                              <p:par>
                                <p:cTn id="123" presetID="42" presetClass="entr" presetSubtype="0" fill="hold" grpId="0" nodeType="withEffect">
                                  <p:stCondLst>
                                    <p:cond delay="0"/>
                                  </p:stCondLst>
                                  <p:childTnLst>
                                    <p:set>
                                      <p:cBhvr>
                                        <p:cTn id="124" dur="1" fill="hold">
                                          <p:stCondLst>
                                            <p:cond delay="0"/>
                                          </p:stCondLst>
                                        </p:cTn>
                                        <p:tgtEl>
                                          <p:spTgt spid="501771"/>
                                        </p:tgtEl>
                                        <p:attrNameLst>
                                          <p:attrName>style.visibility</p:attrName>
                                        </p:attrNameLst>
                                      </p:cBhvr>
                                      <p:to>
                                        <p:strVal val="visible"/>
                                      </p:to>
                                    </p:set>
                                    <p:animEffect transition="in" filter="fade">
                                      <p:cBhvr>
                                        <p:cTn id="125" dur="1000"/>
                                        <p:tgtEl>
                                          <p:spTgt spid="501771"/>
                                        </p:tgtEl>
                                      </p:cBhvr>
                                    </p:animEffect>
                                    <p:anim calcmode="lin" valueType="num">
                                      <p:cBhvr>
                                        <p:cTn id="126" dur="1000" fill="hold"/>
                                        <p:tgtEl>
                                          <p:spTgt spid="501771"/>
                                        </p:tgtEl>
                                        <p:attrNameLst>
                                          <p:attrName>ppt_x</p:attrName>
                                        </p:attrNameLst>
                                      </p:cBhvr>
                                      <p:tavLst>
                                        <p:tav tm="0">
                                          <p:val>
                                            <p:strVal val="#ppt_x"/>
                                          </p:val>
                                        </p:tav>
                                        <p:tav tm="100000">
                                          <p:val>
                                            <p:strVal val="#ppt_x"/>
                                          </p:val>
                                        </p:tav>
                                      </p:tavLst>
                                    </p:anim>
                                    <p:anim calcmode="lin" valueType="num">
                                      <p:cBhvr>
                                        <p:cTn id="127" dur="1000" fill="hold"/>
                                        <p:tgtEl>
                                          <p:spTgt spid="501771"/>
                                        </p:tgtEl>
                                        <p:attrNameLst>
                                          <p:attrName>ppt_y</p:attrName>
                                        </p:attrNameLst>
                                      </p:cBhvr>
                                      <p:tavLst>
                                        <p:tav tm="0">
                                          <p:val>
                                            <p:strVal val="#ppt_y+.1"/>
                                          </p:val>
                                        </p:tav>
                                        <p:tav tm="100000">
                                          <p:val>
                                            <p:strVal val="#ppt_y"/>
                                          </p:val>
                                        </p:tav>
                                      </p:tavLst>
                                    </p:anim>
                                  </p:childTnLst>
                                </p:cTn>
                              </p:par>
                            </p:childTnLst>
                          </p:cTn>
                        </p:par>
                      </p:childTnLst>
                    </p:cTn>
                  </p:par>
                  <p:par>
                    <p:cTn id="128" fill="hold">
                      <p:stCondLst>
                        <p:cond delay="indefinite"/>
                      </p:stCondLst>
                      <p:childTnLst>
                        <p:par>
                          <p:cTn id="129" fill="hold">
                            <p:stCondLst>
                              <p:cond delay="0"/>
                            </p:stCondLst>
                            <p:childTnLst>
                              <p:par>
                                <p:cTn id="130" presetID="47" presetClass="entr" presetSubtype="0" fill="hold" grpId="0" nodeType="clickEffect">
                                  <p:stCondLst>
                                    <p:cond delay="0"/>
                                  </p:stCondLst>
                                  <p:childTnLst>
                                    <p:set>
                                      <p:cBhvr>
                                        <p:cTn id="131" dur="1" fill="hold">
                                          <p:stCondLst>
                                            <p:cond delay="0"/>
                                          </p:stCondLst>
                                        </p:cTn>
                                        <p:tgtEl>
                                          <p:spTgt spid="501789"/>
                                        </p:tgtEl>
                                        <p:attrNameLst>
                                          <p:attrName>style.visibility</p:attrName>
                                        </p:attrNameLst>
                                      </p:cBhvr>
                                      <p:to>
                                        <p:strVal val="visible"/>
                                      </p:to>
                                    </p:set>
                                    <p:animEffect transition="in" filter="fade">
                                      <p:cBhvr>
                                        <p:cTn id="132" dur="1000"/>
                                        <p:tgtEl>
                                          <p:spTgt spid="501789"/>
                                        </p:tgtEl>
                                      </p:cBhvr>
                                    </p:animEffect>
                                    <p:anim calcmode="lin" valueType="num">
                                      <p:cBhvr>
                                        <p:cTn id="133" dur="1000" fill="hold"/>
                                        <p:tgtEl>
                                          <p:spTgt spid="501789"/>
                                        </p:tgtEl>
                                        <p:attrNameLst>
                                          <p:attrName>ppt_x</p:attrName>
                                        </p:attrNameLst>
                                      </p:cBhvr>
                                      <p:tavLst>
                                        <p:tav tm="0">
                                          <p:val>
                                            <p:strVal val="#ppt_x"/>
                                          </p:val>
                                        </p:tav>
                                        <p:tav tm="100000">
                                          <p:val>
                                            <p:strVal val="#ppt_x"/>
                                          </p:val>
                                        </p:tav>
                                      </p:tavLst>
                                    </p:anim>
                                    <p:anim calcmode="lin" valueType="num">
                                      <p:cBhvr>
                                        <p:cTn id="134" dur="1000" fill="hold"/>
                                        <p:tgtEl>
                                          <p:spTgt spid="501789"/>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501784"/>
                                        </p:tgtEl>
                                        <p:attrNameLst>
                                          <p:attrName>style.visibility</p:attrName>
                                        </p:attrNameLst>
                                      </p:cBhvr>
                                      <p:to>
                                        <p:strVal val="visible"/>
                                      </p:to>
                                    </p:set>
                                    <p:animEffect transition="in" filter="fade">
                                      <p:cBhvr>
                                        <p:cTn id="137" dur="1000"/>
                                        <p:tgtEl>
                                          <p:spTgt spid="501784"/>
                                        </p:tgtEl>
                                      </p:cBhvr>
                                    </p:animEffect>
                                    <p:anim calcmode="lin" valueType="num">
                                      <p:cBhvr>
                                        <p:cTn id="138" dur="1000" fill="hold"/>
                                        <p:tgtEl>
                                          <p:spTgt spid="501784"/>
                                        </p:tgtEl>
                                        <p:attrNameLst>
                                          <p:attrName>ppt_x</p:attrName>
                                        </p:attrNameLst>
                                      </p:cBhvr>
                                      <p:tavLst>
                                        <p:tav tm="0">
                                          <p:val>
                                            <p:strVal val="#ppt_x"/>
                                          </p:val>
                                        </p:tav>
                                        <p:tav tm="100000">
                                          <p:val>
                                            <p:strVal val="#ppt_x"/>
                                          </p:val>
                                        </p:tav>
                                      </p:tavLst>
                                    </p:anim>
                                    <p:anim calcmode="lin" valueType="num">
                                      <p:cBhvr>
                                        <p:cTn id="139" dur="1000" fill="hold"/>
                                        <p:tgtEl>
                                          <p:spTgt spid="501784"/>
                                        </p:tgtEl>
                                        <p:attrNameLst>
                                          <p:attrName>ppt_y</p:attrName>
                                        </p:attrNameLst>
                                      </p:cBhvr>
                                      <p:tavLst>
                                        <p:tav tm="0">
                                          <p:val>
                                            <p:strVal val="#ppt_y-.1"/>
                                          </p:val>
                                        </p:tav>
                                        <p:tav tm="100000">
                                          <p:val>
                                            <p:strVal val="#ppt_y"/>
                                          </p:val>
                                        </p:tav>
                                      </p:tavLst>
                                    </p:anim>
                                  </p:childTnLst>
                                </p:cTn>
                              </p:par>
                              <p:par>
                                <p:cTn id="140" presetID="47" presetClass="entr" presetSubtype="0" fill="hold" grpId="0" nodeType="withEffect">
                                  <p:stCondLst>
                                    <p:cond delay="0"/>
                                  </p:stCondLst>
                                  <p:childTnLst>
                                    <p:set>
                                      <p:cBhvr>
                                        <p:cTn id="141" dur="1" fill="hold">
                                          <p:stCondLst>
                                            <p:cond delay="0"/>
                                          </p:stCondLst>
                                        </p:cTn>
                                        <p:tgtEl>
                                          <p:spTgt spid="501790"/>
                                        </p:tgtEl>
                                        <p:attrNameLst>
                                          <p:attrName>style.visibility</p:attrName>
                                        </p:attrNameLst>
                                      </p:cBhvr>
                                      <p:to>
                                        <p:strVal val="visible"/>
                                      </p:to>
                                    </p:set>
                                    <p:animEffect transition="in" filter="fade">
                                      <p:cBhvr>
                                        <p:cTn id="142" dur="1000"/>
                                        <p:tgtEl>
                                          <p:spTgt spid="501790"/>
                                        </p:tgtEl>
                                      </p:cBhvr>
                                    </p:animEffect>
                                    <p:anim calcmode="lin" valueType="num">
                                      <p:cBhvr>
                                        <p:cTn id="143" dur="1000" fill="hold"/>
                                        <p:tgtEl>
                                          <p:spTgt spid="501790"/>
                                        </p:tgtEl>
                                        <p:attrNameLst>
                                          <p:attrName>ppt_x</p:attrName>
                                        </p:attrNameLst>
                                      </p:cBhvr>
                                      <p:tavLst>
                                        <p:tav tm="0">
                                          <p:val>
                                            <p:strVal val="#ppt_x"/>
                                          </p:val>
                                        </p:tav>
                                        <p:tav tm="100000">
                                          <p:val>
                                            <p:strVal val="#ppt_x"/>
                                          </p:val>
                                        </p:tav>
                                      </p:tavLst>
                                    </p:anim>
                                    <p:anim calcmode="lin" valueType="num">
                                      <p:cBhvr>
                                        <p:cTn id="144" dur="1000" fill="hold"/>
                                        <p:tgtEl>
                                          <p:spTgt spid="501790"/>
                                        </p:tgtEl>
                                        <p:attrNameLst>
                                          <p:attrName>ppt_y</p:attrName>
                                        </p:attrNameLst>
                                      </p:cBhvr>
                                      <p:tavLst>
                                        <p:tav tm="0">
                                          <p:val>
                                            <p:strVal val="#ppt_y-.1"/>
                                          </p:val>
                                        </p:tav>
                                        <p:tav tm="100000">
                                          <p:val>
                                            <p:strVal val="#ppt_y"/>
                                          </p:val>
                                        </p:tav>
                                      </p:tavLst>
                                    </p:anim>
                                  </p:childTnLst>
                                </p:cTn>
                              </p:par>
                              <p:par>
                                <p:cTn id="145" presetID="47" presetClass="entr" presetSubtype="0" fill="hold" grpId="0" nodeType="withEffect">
                                  <p:stCondLst>
                                    <p:cond delay="0"/>
                                  </p:stCondLst>
                                  <p:childTnLst>
                                    <p:set>
                                      <p:cBhvr>
                                        <p:cTn id="146" dur="1" fill="hold">
                                          <p:stCondLst>
                                            <p:cond delay="0"/>
                                          </p:stCondLst>
                                        </p:cTn>
                                        <p:tgtEl>
                                          <p:spTgt spid="501783"/>
                                        </p:tgtEl>
                                        <p:attrNameLst>
                                          <p:attrName>style.visibility</p:attrName>
                                        </p:attrNameLst>
                                      </p:cBhvr>
                                      <p:to>
                                        <p:strVal val="visible"/>
                                      </p:to>
                                    </p:set>
                                    <p:animEffect transition="in" filter="fade">
                                      <p:cBhvr>
                                        <p:cTn id="147" dur="1000"/>
                                        <p:tgtEl>
                                          <p:spTgt spid="501783"/>
                                        </p:tgtEl>
                                      </p:cBhvr>
                                    </p:animEffect>
                                    <p:anim calcmode="lin" valueType="num">
                                      <p:cBhvr>
                                        <p:cTn id="148" dur="1000" fill="hold"/>
                                        <p:tgtEl>
                                          <p:spTgt spid="501783"/>
                                        </p:tgtEl>
                                        <p:attrNameLst>
                                          <p:attrName>ppt_x</p:attrName>
                                        </p:attrNameLst>
                                      </p:cBhvr>
                                      <p:tavLst>
                                        <p:tav tm="0">
                                          <p:val>
                                            <p:strVal val="#ppt_x"/>
                                          </p:val>
                                        </p:tav>
                                        <p:tav tm="100000">
                                          <p:val>
                                            <p:strVal val="#ppt_x"/>
                                          </p:val>
                                        </p:tav>
                                      </p:tavLst>
                                    </p:anim>
                                    <p:anim calcmode="lin" valueType="num">
                                      <p:cBhvr>
                                        <p:cTn id="149" dur="1000" fill="hold"/>
                                        <p:tgtEl>
                                          <p:spTgt spid="501783"/>
                                        </p:tgtEl>
                                        <p:attrNameLst>
                                          <p:attrName>ppt_y</p:attrName>
                                        </p:attrNameLst>
                                      </p:cBhvr>
                                      <p:tavLst>
                                        <p:tav tm="0">
                                          <p:val>
                                            <p:strVal val="#ppt_y-.1"/>
                                          </p:val>
                                        </p:tav>
                                        <p:tav tm="100000">
                                          <p:val>
                                            <p:strVal val="#ppt_y"/>
                                          </p:val>
                                        </p:tav>
                                      </p:tavLst>
                                    </p:anim>
                                  </p:childTnLst>
                                </p:cTn>
                              </p:par>
                              <p:par>
                                <p:cTn id="150" presetID="47" presetClass="entr" presetSubtype="0" fill="hold" grpId="0" nodeType="withEffect">
                                  <p:stCondLst>
                                    <p:cond delay="0"/>
                                  </p:stCondLst>
                                  <p:childTnLst>
                                    <p:set>
                                      <p:cBhvr>
                                        <p:cTn id="151" dur="1" fill="hold">
                                          <p:stCondLst>
                                            <p:cond delay="0"/>
                                          </p:stCondLst>
                                        </p:cTn>
                                        <p:tgtEl>
                                          <p:spTgt spid="501791"/>
                                        </p:tgtEl>
                                        <p:attrNameLst>
                                          <p:attrName>style.visibility</p:attrName>
                                        </p:attrNameLst>
                                      </p:cBhvr>
                                      <p:to>
                                        <p:strVal val="visible"/>
                                      </p:to>
                                    </p:set>
                                    <p:animEffect transition="in" filter="fade">
                                      <p:cBhvr>
                                        <p:cTn id="152" dur="1000"/>
                                        <p:tgtEl>
                                          <p:spTgt spid="501791"/>
                                        </p:tgtEl>
                                      </p:cBhvr>
                                    </p:animEffect>
                                    <p:anim calcmode="lin" valueType="num">
                                      <p:cBhvr>
                                        <p:cTn id="153" dur="1000" fill="hold"/>
                                        <p:tgtEl>
                                          <p:spTgt spid="501791"/>
                                        </p:tgtEl>
                                        <p:attrNameLst>
                                          <p:attrName>ppt_x</p:attrName>
                                        </p:attrNameLst>
                                      </p:cBhvr>
                                      <p:tavLst>
                                        <p:tav tm="0">
                                          <p:val>
                                            <p:strVal val="#ppt_x"/>
                                          </p:val>
                                        </p:tav>
                                        <p:tav tm="100000">
                                          <p:val>
                                            <p:strVal val="#ppt_x"/>
                                          </p:val>
                                        </p:tav>
                                      </p:tavLst>
                                    </p:anim>
                                    <p:anim calcmode="lin" valueType="num">
                                      <p:cBhvr>
                                        <p:cTn id="154" dur="1000" fill="hold"/>
                                        <p:tgtEl>
                                          <p:spTgt spid="501791"/>
                                        </p:tgtEl>
                                        <p:attrNameLst>
                                          <p:attrName>ppt_y</p:attrName>
                                        </p:attrNameLst>
                                      </p:cBhvr>
                                      <p:tavLst>
                                        <p:tav tm="0">
                                          <p:val>
                                            <p:strVal val="#ppt_y-.1"/>
                                          </p:val>
                                        </p:tav>
                                        <p:tav tm="100000">
                                          <p:val>
                                            <p:strVal val="#ppt_y"/>
                                          </p:val>
                                        </p:tav>
                                      </p:tavLst>
                                    </p:anim>
                                  </p:childTnLst>
                                </p:cTn>
                              </p:par>
                              <p:par>
                                <p:cTn id="155" presetID="47" presetClass="entr" presetSubtype="0" fill="hold" grpId="0" nodeType="withEffect">
                                  <p:stCondLst>
                                    <p:cond delay="0"/>
                                  </p:stCondLst>
                                  <p:childTnLst>
                                    <p:set>
                                      <p:cBhvr>
                                        <p:cTn id="156" dur="1" fill="hold">
                                          <p:stCondLst>
                                            <p:cond delay="0"/>
                                          </p:stCondLst>
                                        </p:cTn>
                                        <p:tgtEl>
                                          <p:spTgt spid="501782"/>
                                        </p:tgtEl>
                                        <p:attrNameLst>
                                          <p:attrName>style.visibility</p:attrName>
                                        </p:attrNameLst>
                                      </p:cBhvr>
                                      <p:to>
                                        <p:strVal val="visible"/>
                                      </p:to>
                                    </p:set>
                                    <p:animEffect transition="in" filter="fade">
                                      <p:cBhvr>
                                        <p:cTn id="157" dur="1000"/>
                                        <p:tgtEl>
                                          <p:spTgt spid="501782"/>
                                        </p:tgtEl>
                                      </p:cBhvr>
                                    </p:animEffect>
                                    <p:anim calcmode="lin" valueType="num">
                                      <p:cBhvr>
                                        <p:cTn id="158" dur="1000" fill="hold"/>
                                        <p:tgtEl>
                                          <p:spTgt spid="501782"/>
                                        </p:tgtEl>
                                        <p:attrNameLst>
                                          <p:attrName>ppt_x</p:attrName>
                                        </p:attrNameLst>
                                      </p:cBhvr>
                                      <p:tavLst>
                                        <p:tav tm="0">
                                          <p:val>
                                            <p:strVal val="#ppt_x"/>
                                          </p:val>
                                        </p:tav>
                                        <p:tav tm="100000">
                                          <p:val>
                                            <p:strVal val="#ppt_x"/>
                                          </p:val>
                                        </p:tav>
                                      </p:tavLst>
                                    </p:anim>
                                    <p:anim calcmode="lin" valueType="num">
                                      <p:cBhvr>
                                        <p:cTn id="159" dur="1000" fill="hold"/>
                                        <p:tgtEl>
                                          <p:spTgt spid="501782"/>
                                        </p:tgtEl>
                                        <p:attrNameLst>
                                          <p:attrName>ppt_y</p:attrName>
                                        </p:attrNameLst>
                                      </p:cBhvr>
                                      <p:tavLst>
                                        <p:tav tm="0">
                                          <p:val>
                                            <p:strVal val="#ppt_y-.1"/>
                                          </p:val>
                                        </p:tav>
                                        <p:tav tm="100000">
                                          <p:val>
                                            <p:strVal val="#ppt_y"/>
                                          </p:val>
                                        </p:tav>
                                      </p:tavLst>
                                    </p:anim>
                                  </p:childTnLst>
                                </p:cTn>
                              </p:par>
                              <p:par>
                                <p:cTn id="160" presetID="47" presetClass="entr" presetSubtype="0" fill="hold" grpId="0" nodeType="withEffect">
                                  <p:stCondLst>
                                    <p:cond delay="0"/>
                                  </p:stCondLst>
                                  <p:childTnLst>
                                    <p:set>
                                      <p:cBhvr>
                                        <p:cTn id="161" dur="1" fill="hold">
                                          <p:stCondLst>
                                            <p:cond delay="0"/>
                                          </p:stCondLst>
                                        </p:cTn>
                                        <p:tgtEl>
                                          <p:spTgt spid="501792"/>
                                        </p:tgtEl>
                                        <p:attrNameLst>
                                          <p:attrName>style.visibility</p:attrName>
                                        </p:attrNameLst>
                                      </p:cBhvr>
                                      <p:to>
                                        <p:strVal val="visible"/>
                                      </p:to>
                                    </p:set>
                                    <p:animEffect transition="in" filter="fade">
                                      <p:cBhvr>
                                        <p:cTn id="162" dur="1000"/>
                                        <p:tgtEl>
                                          <p:spTgt spid="501792"/>
                                        </p:tgtEl>
                                      </p:cBhvr>
                                    </p:animEffect>
                                    <p:anim calcmode="lin" valueType="num">
                                      <p:cBhvr>
                                        <p:cTn id="163" dur="1000" fill="hold"/>
                                        <p:tgtEl>
                                          <p:spTgt spid="501792"/>
                                        </p:tgtEl>
                                        <p:attrNameLst>
                                          <p:attrName>ppt_x</p:attrName>
                                        </p:attrNameLst>
                                      </p:cBhvr>
                                      <p:tavLst>
                                        <p:tav tm="0">
                                          <p:val>
                                            <p:strVal val="#ppt_x"/>
                                          </p:val>
                                        </p:tav>
                                        <p:tav tm="100000">
                                          <p:val>
                                            <p:strVal val="#ppt_x"/>
                                          </p:val>
                                        </p:tav>
                                      </p:tavLst>
                                    </p:anim>
                                    <p:anim calcmode="lin" valueType="num">
                                      <p:cBhvr>
                                        <p:cTn id="164" dur="1000" fill="hold"/>
                                        <p:tgtEl>
                                          <p:spTgt spid="501792"/>
                                        </p:tgtEl>
                                        <p:attrNameLst>
                                          <p:attrName>ppt_y</p:attrName>
                                        </p:attrNameLst>
                                      </p:cBhvr>
                                      <p:tavLst>
                                        <p:tav tm="0">
                                          <p:val>
                                            <p:strVal val="#ppt_y-.1"/>
                                          </p:val>
                                        </p:tav>
                                        <p:tav tm="100000">
                                          <p:val>
                                            <p:strVal val="#ppt_y"/>
                                          </p:val>
                                        </p:tav>
                                      </p:tavLst>
                                    </p:anim>
                                  </p:childTnLst>
                                </p:cTn>
                              </p:par>
                              <p:par>
                                <p:cTn id="165" presetID="47" presetClass="entr" presetSubtype="0" fill="hold" grpId="0" nodeType="withEffect">
                                  <p:stCondLst>
                                    <p:cond delay="0"/>
                                  </p:stCondLst>
                                  <p:childTnLst>
                                    <p:set>
                                      <p:cBhvr>
                                        <p:cTn id="166" dur="1" fill="hold">
                                          <p:stCondLst>
                                            <p:cond delay="0"/>
                                          </p:stCondLst>
                                        </p:cTn>
                                        <p:tgtEl>
                                          <p:spTgt spid="501781"/>
                                        </p:tgtEl>
                                        <p:attrNameLst>
                                          <p:attrName>style.visibility</p:attrName>
                                        </p:attrNameLst>
                                      </p:cBhvr>
                                      <p:to>
                                        <p:strVal val="visible"/>
                                      </p:to>
                                    </p:set>
                                    <p:animEffect transition="in" filter="fade">
                                      <p:cBhvr>
                                        <p:cTn id="167" dur="1000"/>
                                        <p:tgtEl>
                                          <p:spTgt spid="501781"/>
                                        </p:tgtEl>
                                      </p:cBhvr>
                                    </p:animEffect>
                                    <p:anim calcmode="lin" valueType="num">
                                      <p:cBhvr>
                                        <p:cTn id="168" dur="1000" fill="hold"/>
                                        <p:tgtEl>
                                          <p:spTgt spid="501781"/>
                                        </p:tgtEl>
                                        <p:attrNameLst>
                                          <p:attrName>ppt_x</p:attrName>
                                        </p:attrNameLst>
                                      </p:cBhvr>
                                      <p:tavLst>
                                        <p:tav tm="0">
                                          <p:val>
                                            <p:strVal val="#ppt_x"/>
                                          </p:val>
                                        </p:tav>
                                        <p:tav tm="100000">
                                          <p:val>
                                            <p:strVal val="#ppt_x"/>
                                          </p:val>
                                        </p:tav>
                                      </p:tavLst>
                                    </p:anim>
                                    <p:anim calcmode="lin" valueType="num">
                                      <p:cBhvr>
                                        <p:cTn id="169" dur="1000" fill="hold"/>
                                        <p:tgtEl>
                                          <p:spTgt spid="501781"/>
                                        </p:tgtEl>
                                        <p:attrNameLst>
                                          <p:attrName>ppt_y</p:attrName>
                                        </p:attrNameLst>
                                      </p:cBhvr>
                                      <p:tavLst>
                                        <p:tav tm="0">
                                          <p:val>
                                            <p:strVal val="#ppt_y-.1"/>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501785"/>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501787"/>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501778"/>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501807"/>
                                        </p:tgtEl>
                                        <p:attrNameLst>
                                          <p:attrName>style.visibility</p:attrName>
                                        </p:attrNameLst>
                                      </p:cBhvr>
                                      <p:to>
                                        <p:strVal val="visible"/>
                                      </p:to>
                                    </p:set>
                                    <p:animEffect transition="in" filter="fade">
                                      <p:cBhvr>
                                        <p:cTn id="182" dur="500"/>
                                        <p:tgtEl>
                                          <p:spTgt spid="501807"/>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grpId="0" nodeType="clickEffect">
                                  <p:stCondLst>
                                    <p:cond delay="0"/>
                                  </p:stCondLst>
                                  <p:childTnLst>
                                    <p:set>
                                      <p:cBhvr>
                                        <p:cTn id="186" dur="1" fill="hold">
                                          <p:stCondLst>
                                            <p:cond delay="0"/>
                                          </p:stCondLst>
                                        </p:cTn>
                                        <p:tgtEl>
                                          <p:spTgt spid="501808"/>
                                        </p:tgtEl>
                                        <p:attrNameLst>
                                          <p:attrName>style.visibility</p:attrName>
                                        </p:attrNameLst>
                                      </p:cBhvr>
                                      <p:to>
                                        <p:strVal val="visible"/>
                                      </p:to>
                                    </p:set>
                                    <p:animEffect transition="in" filter="fade">
                                      <p:cBhvr>
                                        <p:cTn id="187" dur="500"/>
                                        <p:tgtEl>
                                          <p:spTgt spid="501808"/>
                                        </p:tgtEl>
                                      </p:cBhvr>
                                    </p:animEffect>
                                  </p:childTnLst>
                                </p:cTn>
                              </p:par>
                            </p:childTnLst>
                          </p:cTn>
                        </p:par>
                      </p:childTnLst>
                    </p:cTn>
                  </p:par>
                  <p:par>
                    <p:cTn id="188" fill="hold">
                      <p:stCondLst>
                        <p:cond delay="indefinite"/>
                      </p:stCondLst>
                      <p:childTnLst>
                        <p:par>
                          <p:cTn id="189" fill="hold">
                            <p:stCondLst>
                              <p:cond delay="0"/>
                            </p:stCondLst>
                            <p:childTnLst>
                              <p:par>
                                <p:cTn id="190" presetID="1" presetClass="entr" presetSubtype="0" fill="hold" grpId="0" nodeType="clickEffect">
                                  <p:stCondLst>
                                    <p:cond delay="0"/>
                                  </p:stCondLst>
                                  <p:childTnLst>
                                    <p:set>
                                      <p:cBhvr>
                                        <p:cTn id="191" dur="1" fill="hold">
                                          <p:stCondLst>
                                            <p:cond delay="0"/>
                                          </p:stCondLst>
                                        </p:cTn>
                                        <p:tgtEl>
                                          <p:spTgt spid="501786"/>
                                        </p:tgtEl>
                                        <p:attrNameLst>
                                          <p:attrName>style.visibility</p:attrName>
                                        </p:attrNameLst>
                                      </p:cBhvr>
                                      <p:to>
                                        <p:strVal val="visible"/>
                                      </p:to>
                                    </p:set>
                                  </p:childTnLst>
                                </p:cTn>
                              </p:par>
                            </p:childTnLst>
                          </p:cTn>
                        </p:par>
                        <p:par>
                          <p:cTn id="192" fill="hold">
                            <p:stCondLst>
                              <p:cond delay="0"/>
                            </p:stCondLst>
                            <p:childTnLst>
                              <p:par>
                                <p:cTn id="193" presetID="1" presetClass="entr" presetSubtype="0" fill="hold" grpId="0" nodeType="afterEffect">
                                  <p:stCondLst>
                                    <p:cond delay="0"/>
                                  </p:stCondLst>
                                  <p:childTnLst>
                                    <p:set>
                                      <p:cBhvr>
                                        <p:cTn id="194" dur="1" fill="hold">
                                          <p:stCondLst>
                                            <p:cond delay="0"/>
                                          </p:stCondLst>
                                        </p:cTn>
                                        <p:tgtEl>
                                          <p:spTgt spid="501788"/>
                                        </p:tgtEl>
                                        <p:attrNameLst>
                                          <p:attrName>style.visibility</p:attrName>
                                        </p:attrNameLst>
                                      </p:cBhvr>
                                      <p:to>
                                        <p:strVal val="visible"/>
                                      </p:to>
                                    </p:set>
                                  </p:childTnLst>
                                </p:cTn>
                              </p:par>
                            </p:childTnLst>
                          </p:cTn>
                        </p:par>
                        <p:par>
                          <p:cTn id="195" fill="hold">
                            <p:stCondLst>
                              <p:cond delay="0"/>
                            </p:stCondLst>
                            <p:childTnLst>
                              <p:par>
                                <p:cTn id="196" presetID="1" presetClass="entr" presetSubtype="0" fill="hold" grpId="0" nodeType="afterEffect">
                                  <p:stCondLst>
                                    <p:cond delay="0"/>
                                  </p:stCondLst>
                                  <p:childTnLst>
                                    <p:set>
                                      <p:cBhvr>
                                        <p:cTn id="197" dur="1" fill="hold">
                                          <p:stCondLst>
                                            <p:cond delay="0"/>
                                          </p:stCondLst>
                                        </p:cTn>
                                        <p:tgtEl>
                                          <p:spTgt spid="501779"/>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0" presetClass="entr" presetSubtype="0" fill="hold" grpId="0" nodeType="clickEffect">
                                  <p:stCondLst>
                                    <p:cond delay="0"/>
                                  </p:stCondLst>
                                  <p:childTnLst>
                                    <p:set>
                                      <p:cBhvr>
                                        <p:cTn id="201" dur="1" fill="hold">
                                          <p:stCondLst>
                                            <p:cond delay="0"/>
                                          </p:stCondLst>
                                        </p:cTn>
                                        <p:tgtEl>
                                          <p:spTgt spid="501806"/>
                                        </p:tgtEl>
                                        <p:attrNameLst>
                                          <p:attrName>style.visibility</p:attrName>
                                        </p:attrNameLst>
                                      </p:cBhvr>
                                      <p:to>
                                        <p:strVal val="visible"/>
                                      </p:to>
                                    </p:set>
                                    <p:animEffect transition="in" filter="fade">
                                      <p:cBhvr>
                                        <p:cTn id="202" dur="500"/>
                                        <p:tgtEl>
                                          <p:spTgt spid="501806"/>
                                        </p:tgtEl>
                                      </p:cBhvr>
                                    </p:animEffect>
                                  </p:childTnLst>
                                </p:cTn>
                              </p:par>
                            </p:childTnLst>
                          </p:cTn>
                        </p:par>
                      </p:childTnLst>
                    </p:cTn>
                  </p:par>
                  <p:par>
                    <p:cTn id="203" fill="hold">
                      <p:stCondLst>
                        <p:cond delay="indefinite"/>
                      </p:stCondLst>
                      <p:childTnLst>
                        <p:par>
                          <p:cTn id="204" fill="hold">
                            <p:stCondLst>
                              <p:cond delay="0"/>
                            </p:stCondLst>
                            <p:childTnLst>
                              <p:par>
                                <p:cTn id="205" presetID="10" presetClass="entr" presetSubtype="0" fill="hold" grpId="0" nodeType="clickEffect">
                                  <p:stCondLst>
                                    <p:cond delay="0"/>
                                  </p:stCondLst>
                                  <p:childTnLst>
                                    <p:set>
                                      <p:cBhvr>
                                        <p:cTn id="206" dur="1" fill="hold">
                                          <p:stCondLst>
                                            <p:cond delay="0"/>
                                          </p:stCondLst>
                                        </p:cTn>
                                        <p:tgtEl>
                                          <p:spTgt spid="501805"/>
                                        </p:tgtEl>
                                        <p:attrNameLst>
                                          <p:attrName>style.visibility</p:attrName>
                                        </p:attrNameLst>
                                      </p:cBhvr>
                                      <p:to>
                                        <p:strVal val="visible"/>
                                      </p:to>
                                    </p:set>
                                    <p:animEffect transition="in" filter="fade">
                                      <p:cBhvr>
                                        <p:cTn id="207" dur="500"/>
                                        <p:tgtEl>
                                          <p:spTgt spid="501805"/>
                                        </p:tgtEl>
                                      </p:cBhvr>
                                    </p:animEffect>
                                  </p:childTnLst>
                                </p:cTn>
                              </p:par>
                            </p:childTnLst>
                          </p:cTn>
                        </p:par>
                      </p:childTnLst>
                    </p:cTn>
                  </p:par>
                  <p:par>
                    <p:cTn id="208" fill="hold">
                      <p:stCondLst>
                        <p:cond delay="indefinite"/>
                      </p:stCondLst>
                      <p:childTnLst>
                        <p:par>
                          <p:cTn id="209" fill="hold">
                            <p:stCondLst>
                              <p:cond delay="0"/>
                            </p:stCondLst>
                            <p:childTnLst>
                              <p:par>
                                <p:cTn id="210" presetID="22" presetClass="entr" presetSubtype="8" fill="hold" grpId="0" nodeType="clickEffect">
                                  <p:stCondLst>
                                    <p:cond delay="0"/>
                                  </p:stCondLst>
                                  <p:childTnLst>
                                    <p:set>
                                      <p:cBhvr>
                                        <p:cTn id="211" dur="1" fill="hold">
                                          <p:stCondLst>
                                            <p:cond delay="0"/>
                                          </p:stCondLst>
                                        </p:cTn>
                                        <p:tgtEl>
                                          <p:spTgt spid="501793"/>
                                        </p:tgtEl>
                                        <p:attrNameLst>
                                          <p:attrName>style.visibility</p:attrName>
                                        </p:attrNameLst>
                                      </p:cBhvr>
                                      <p:to>
                                        <p:strVal val="visible"/>
                                      </p:to>
                                    </p:set>
                                    <p:animEffect transition="in" filter="wipe(left)">
                                      <p:cBhvr>
                                        <p:cTn id="212" dur="500"/>
                                        <p:tgtEl>
                                          <p:spTgt spid="501793"/>
                                        </p:tgtEl>
                                      </p:cBhvr>
                                    </p:animEffect>
                                  </p:childTnLst>
                                </p:cTn>
                              </p:par>
                            </p:childTnLst>
                          </p:cTn>
                        </p:par>
                        <p:par>
                          <p:cTn id="213" fill="hold">
                            <p:stCondLst>
                              <p:cond delay="500"/>
                            </p:stCondLst>
                            <p:childTnLst>
                              <p:par>
                                <p:cTn id="214" presetID="22" presetClass="entr" presetSubtype="8" fill="hold" grpId="0" nodeType="afterEffect">
                                  <p:stCondLst>
                                    <p:cond delay="0"/>
                                  </p:stCondLst>
                                  <p:childTnLst>
                                    <p:set>
                                      <p:cBhvr>
                                        <p:cTn id="215" dur="1" fill="hold">
                                          <p:stCondLst>
                                            <p:cond delay="0"/>
                                          </p:stCondLst>
                                        </p:cTn>
                                        <p:tgtEl>
                                          <p:spTgt spid="501780"/>
                                        </p:tgtEl>
                                        <p:attrNameLst>
                                          <p:attrName>style.visibility</p:attrName>
                                        </p:attrNameLst>
                                      </p:cBhvr>
                                      <p:to>
                                        <p:strVal val="visible"/>
                                      </p:to>
                                    </p:set>
                                    <p:animEffect transition="in" filter="wipe(left)">
                                      <p:cBhvr>
                                        <p:cTn id="216" dur="500"/>
                                        <p:tgtEl>
                                          <p:spTgt spid="5017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65" grpId="0" animBg="1"/>
      <p:bldP spid="501766" grpId="0" animBg="1"/>
      <p:bldP spid="501767" grpId="0" animBg="1"/>
      <p:bldP spid="501768" grpId="0" animBg="1"/>
      <p:bldP spid="501769" grpId="0" animBg="1"/>
      <p:bldP spid="501770" grpId="0" animBg="1"/>
      <p:bldP spid="501771" grpId="0" animBg="1"/>
      <p:bldP spid="501772" grpId="0" animBg="1"/>
      <p:bldP spid="501773" grpId="0" animBg="1"/>
      <p:bldP spid="501774" grpId="0" animBg="1"/>
      <p:bldP spid="501775" grpId="0" animBg="1"/>
      <p:bldP spid="501776" grpId="0" animBg="1"/>
      <p:bldP spid="501777" grpId="0" animBg="1"/>
      <p:bldP spid="501778" grpId="0" animBg="1"/>
      <p:bldP spid="501779" grpId="0" animBg="1"/>
      <p:bldP spid="501780" grpId="0" animBg="1"/>
      <p:bldP spid="501781" grpId="0" animBg="1"/>
      <p:bldP spid="501782" grpId="0" animBg="1"/>
      <p:bldP spid="501783" grpId="0" animBg="1"/>
      <p:bldP spid="501784" grpId="0" animBg="1"/>
      <p:bldP spid="501785" grpId="0" animBg="1"/>
      <p:bldP spid="501786" grpId="0" animBg="1"/>
      <p:bldP spid="501787" grpId="0" animBg="1"/>
      <p:bldP spid="501788" grpId="0" animBg="1"/>
      <p:bldP spid="501789" grpId="0" animBg="1"/>
      <p:bldP spid="501790" grpId="0" animBg="1"/>
      <p:bldP spid="501791" grpId="0" animBg="1"/>
      <p:bldP spid="501792" grpId="0" animBg="1"/>
      <p:bldP spid="501793" grpId="0" animBg="1"/>
      <p:bldP spid="501794" grpId="0" animBg="1"/>
      <p:bldP spid="501795" grpId="0" animBg="1"/>
      <p:bldP spid="501796" grpId="0" animBg="1"/>
      <p:bldP spid="501797" grpId="0" animBg="1"/>
      <p:bldP spid="501798" grpId="0" animBg="1"/>
      <p:bldP spid="501799" grpId="0" animBg="1"/>
      <p:bldP spid="501800" grpId="0" animBg="1"/>
      <p:bldP spid="501801" grpId="0" animBg="1"/>
      <p:bldP spid="501802" grpId="0" animBg="1"/>
      <p:bldP spid="501803" grpId="0" animBg="1"/>
      <p:bldP spid="501805" grpId="0"/>
      <p:bldP spid="501806" grpId="0"/>
      <p:bldP spid="501807" grpId="0"/>
      <p:bldP spid="50180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69584"/>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792449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57048"/>
          </a:xfrm>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5 </a:t>
            </a:r>
            <a:r>
              <a:rPr lang="zh-CN" altLang="en-US" b="1" dirty="0">
                <a:latin typeface="楷体" pitchFamily="49" charset="-122"/>
                <a:ea typeface="楷体" pitchFamily="49" charset="-122"/>
              </a:rPr>
              <a:t>数据规范化</a:t>
            </a:r>
            <a:endParaRPr lang="zh-CN" altLang="en-US" dirty="0"/>
          </a:p>
        </p:txBody>
      </p:sp>
      <p:sp>
        <p:nvSpPr>
          <p:cNvPr id="15" name="内容占位符 2"/>
          <p:cNvSpPr>
            <a:spLocks noGrp="1"/>
          </p:cNvSpPr>
          <p:nvPr>
            <p:ph idx="1"/>
          </p:nvPr>
        </p:nvSpPr>
        <p:spPr>
          <a:xfrm>
            <a:off x="389436" y="1085852"/>
            <a:ext cx="8363938" cy="3179332"/>
          </a:xfrm>
        </p:spPr>
        <p:txBody>
          <a:bodyPr/>
          <a:lstStyle/>
          <a:p>
            <a:pPr>
              <a:lnSpc>
                <a:spcPct val="100000"/>
              </a:lnSpc>
              <a:spcAft>
                <a:spcPts val="600"/>
              </a:spcAft>
            </a:pPr>
            <a:r>
              <a:rPr lang="zh-CN" altLang="en-US" sz="2800" b="1" dirty="0">
                <a:latin typeface="楷体" pitchFamily="49" charset="-122"/>
                <a:ea typeface="楷体" pitchFamily="49" charset="-122"/>
              </a:rPr>
              <a:t>软件系统经常使用各种长期保存的信息，这些信息通常以一定方式组织并存储在数据库或文件中，为减少数据冗余，避免出现插入异常或删除异常，简化修改数据的过程，通常需要把数据结构规范化。</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通常用“范式</a:t>
            </a:r>
            <a:r>
              <a:rPr lang="en-US" altLang="zh-CN" sz="2800" b="1" dirty="0">
                <a:latin typeface="楷体" pitchFamily="49" charset="-122"/>
                <a:ea typeface="楷体" pitchFamily="49" charset="-122"/>
              </a:rPr>
              <a:t>(normal forms)”</a:t>
            </a:r>
            <a:r>
              <a:rPr lang="zh-CN" altLang="en-US" sz="2800" b="1" dirty="0">
                <a:latin typeface="楷体" pitchFamily="49" charset="-122"/>
                <a:ea typeface="楷体" pitchFamily="49" charset="-122"/>
              </a:rPr>
              <a:t>定义消除数据冗余的程度。第一范式</a:t>
            </a:r>
            <a:r>
              <a:rPr lang="en-US" altLang="zh-CN" sz="2800" b="1" dirty="0">
                <a:latin typeface="楷体" pitchFamily="49" charset="-122"/>
                <a:ea typeface="楷体" pitchFamily="49" charset="-122"/>
              </a:rPr>
              <a:t>(1 NF)</a:t>
            </a:r>
            <a:r>
              <a:rPr lang="zh-CN" altLang="en-US" sz="2800" b="1" dirty="0">
                <a:latin typeface="楷体" pitchFamily="49" charset="-122"/>
                <a:ea typeface="楷体" pitchFamily="49" charset="-122"/>
              </a:rPr>
              <a:t>数据冗余程度最大，第五范式</a:t>
            </a:r>
            <a:r>
              <a:rPr lang="en-US" altLang="zh-CN" sz="2800" b="1" dirty="0">
                <a:latin typeface="楷体" pitchFamily="49" charset="-122"/>
                <a:ea typeface="楷体" pitchFamily="49" charset="-122"/>
              </a:rPr>
              <a:t>(5 NF)</a:t>
            </a:r>
            <a:r>
              <a:rPr lang="zh-CN" altLang="en-US" sz="2800" b="1" dirty="0">
                <a:latin typeface="楷体" pitchFamily="49" charset="-122"/>
                <a:ea typeface="楷体" pitchFamily="49" charset="-122"/>
              </a:rPr>
              <a:t>数据冗余程度最小。</a:t>
            </a:r>
          </a:p>
        </p:txBody>
      </p:sp>
    </p:spTree>
    <p:extLst>
      <p:ext uri="{BB962C8B-B14F-4D97-AF65-F5344CB8AC3E}">
        <p14:creationId xmlns:p14="http://schemas.microsoft.com/office/powerpoint/2010/main" val="27307222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up)">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up)">
                                      <p:cBhvr>
                                        <p:cTn id="12" dur="500"/>
                                        <p:tgtEl>
                                          <p:spTgt spid="1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57048"/>
          </a:xfrm>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5 </a:t>
            </a:r>
            <a:r>
              <a:rPr lang="zh-CN" altLang="en-US" b="1" dirty="0">
                <a:latin typeface="楷体" pitchFamily="49" charset="-122"/>
                <a:ea typeface="楷体" pitchFamily="49" charset="-122"/>
              </a:rPr>
              <a:t>数据规范化</a:t>
            </a:r>
            <a:endParaRPr lang="zh-CN" altLang="en-US" dirty="0"/>
          </a:p>
        </p:txBody>
      </p:sp>
      <p:sp>
        <p:nvSpPr>
          <p:cNvPr id="15" name="内容占位符 2"/>
          <p:cNvSpPr>
            <a:spLocks noGrp="1"/>
          </p:cNvSpPr>
          <p:nvPr>
            <p:ph idx="1"/>
          </p:nvPr>
        </p:nvSpPr>
        <p:spPr>
          <a:xfrm>
            <a:off x="389436" y="1085852"/>
            <a:ext cx="8363938" cy="3936462"/>
          </a:xfrm>
        </p:spPr>
        <p:txBody>
          <a:bodyPr/>
          <a:lstStyle/>
          <a:p>
            <a:pPr>
              <a:lnSpc>
                <a:spcPct val="100000"/>
              </a:lnSpc>
              <a:spcAft>
                <a:spcPts val="600"/>
              </a:spcAft>
            </a:pPr>
            <a:r>
              <a:rPr lang="zh-CN" altLang="en-US" sz="2800" b="1" dirty="0">
                <a:latin typeface="楷体" pitchFamily="49" charset="-122"/>
                <a:ea typeface="楷体" pitchFamily="49" charset="-122"/>
              </a:rPr>
              <a:t>范式级别越高，存储同样数据就需要分解成更多张表，因此，“存储自身”的过程也就越复杂。</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随着范式级别的提高，数据的存储结构与基于问题域的结构间的匹配程度也随之下降，因此，在需求变化时数据的稳定性较差。</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范式级别提高则需要访问的表增多，因此性能</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速度</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将下降。</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在大多数场合选用第三范式都比较恰当。 </a:t>
            </a:r>
          </a:p>
        </p:txBody>
      </p:sp>
    </p:spTree>
    <p:extLst>
      <p:ext uri="{BB962C8B-B14F-4D97-AF65-F5344CB8AC3E}">
        <p14:creationId xmlns:p14="http://schemas.microsoft.com/office/powerpoint/2010/main" val="25569661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up)">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up)">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up)">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up)">
                                      <p:cBhvr>
                                        <p:cTn id="2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57048"/>
          </a:xfrm>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5 </a:t>
            </a:r>
            <a:r>
              <a:rPr lang="zh-CN" altLang="en-US" b="1" dirty="0">
                <a:latin typeface="楷体" pitchFamily="49" charset="-122"/>
                <a:ea typeface="楷体" pitchFamily="49" charset="-122"/>
              </a:rPr>
              <a:t>数据规范化</a:t>
            </a:r>
            <a:endParaRPr lang="zh-CN" altLang="en-US" dirty="0"/>
          </a:p>
        </p:txBody>
      </p:sp>
      <p:sp>
        <p:nvSpPr>
          <p:cNvPr id="5" name="Rectangle 22"/>
          <p:cNvSpPr/>
          <p:nvPr/>
        </p:nvSpPr>
        <p:spPr>
          <a:xfrm>
            <a:off x="273050" y="916640"/>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800" b="1" kern="100" cap="all" spc="-23" dirty="0">
                <a:ln>
                  <a:solidFill>
                    <a:srgbClr val="FFFFFF">
                      <a:alpha val="0"/>
                    </a:srgbClr>
                  </a:solidFill>
                </a:ln>
                <a:solidFill>
                  <a:srgbClr val="FFFFFF"/>
                </a:solidFill>
                <a:latin typeface="楷体" pitchFamily="49" charset="-122"/>
                <a:ea typeface="楷体" pitchFamily="49" charset="-122"/>
              </a:rPr>
              <a:t>第一范式</a:t>
            </a:r>
            <a:endParaRPr lang="en-US" sz="28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6" name="Rectangle 18"/>
          <p:cNvSpPr/>
          <p:nvPr>
            <p:custDataLst>
              <p:tags r:id="rId1"/>
            </p:custDataLst>
          </p:nvPr>
        </p:nvSpPr>
        <p:spPr>
          <a:xfrm>
            <a:off x="273051" y="916640"/>
            <a:ext cx="8595360" cy="1028700"/>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indent="-6350">
              <a:buFontTx/>
              <a:buNone/>
            </a:pPr>
            <a:r>
              <a:rPr lang="zh-CN" altLang="en-US" sz="2400" b="1" dirty="0">
                <a:latin typeface="楷体" pitchFamily="49" charset="-122"/>
                <a:ea typeface="楷体" pitchFamily="49" charset="-122"/>
              </a:rPr>
              <a:t>每个属性值都必须是原子值，即仅仅是一个简单值而不含内部结构。</a:t>
            </a:r>
          </a:p>
        </p:txBody>
      </p:sp>
      <p:sp>
        <p:nvSpPr>
          <p:cNvPr id="8" name="Rectangle 25"/>
          <p:cNvSpPr/>
          <p:nvPr/>
        </p:nvSpPr>
        <p:spPr>
          <a:xfrm>
            <a:off x="273050" y="2422257"/>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800" b="1" kern="100" cap="all" spc="-23" dirty="0">
                <a:ln>
                  <a:solidFill>
                    <a:srgbClr val="FFFFFF">
                      <a:alpha val="0"/>
                    </a:srgbClr>
                  </a:solidFill>
                </a:ln>
                <a:solidFill>
                  <a:srgbClr val="FFFFFF"/>
                </a:solidFill>
                <a:latin typeface="楷体" pitchFamily="49" charset="-122"/>
                <a:ea typeface="楷体" pitchFamily="49" charset="-122"/>
              </a:rPr>
              <a:t>第二范式</a:t>
            </a:r>
            <a:endParaRPr lang="en-US" sz="28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9" name="Rectangle 18"/>
          <p:cNvSpPr/>
          <p:nvPr>
            <p:custDataLst>
              <p:tags r:id="rId2"/>
            </p:custDataLst>
          </p:nvPr>
        </p:nvSpPr>
        <p:spPr>
          <a:xfrm>
            <a:off x="273051" y="2422258"/>
            <a:ext cx="8595360" cy="1028700"/>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indent="-6350">
              <a:buFontTx/>
              <a:buNone/>
            </a:pPr>
            <a:r>
              <a:rPr lang="zh-CN" altLang="en-US" sz="2400" b="1" dirty="0">
                <a:latin typeface="楷体" pitchFamily="49" charset="-122"/>
                <a:ea typeface="楷体" pitchFamily="49" charset="-122"/>
              </a:rPr>
              <a:t>满足第一范式条件，而且每个非关键字属性都由整个关键字决定</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而不是由关键字的一部分来决定</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a:t>
            </a:r>
          </a:p>
        </p:txBody>
      </p:sp>
      <p:sp>
        <p:nvSpPr>
          <p:cNvPr id="11" name="Rectangle 28"/>
          <p:cNvSpPr/>
          <p:nvPr/>
        </p:nvSpPr>
        <p:spPr>
          <a:xfrm>
            <a:off x="273050" y="3927872"/>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800" b="1" kern="100" cap="all" spc="-23" dirty="0">
                <a:ln>
                  <a:solidFill>
                    <a:srgbClr val="FFFFFF">
                      <a:alpha val="0"/>
                    </a:srgbClr>
                  </a:solidFill>
                </a:ln>
                <a:solidFill>
                  <a:srgbClr val="FFFFFF"/>
                </a:solidFill>
                <a:latin typeface="楷体" pitchFamily="49" charset="-122"/>
                <a:ea typeface="楷体" pitchFamily="49" charset="-122"/>
              </a:rPr>
              <a:t>第三范式</a:t>
            </a:r>
            <a:endParaRPr lang="en-US" sz="28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12" name="Rectangle 18"/>
          <p:cNvSpPr/>
          <p:nvPr>
            <p:custDataLst>
              <p:tags r:id="rId3"/>
            </p:custDataLst>
          </p:nvPr>
        </p:nvSpPr>
        <p:spPr>
          <a:xfrm>
            <a:off x="273051" y="3927872"/>
            <a:ext cx="8595360" cy="1028700"/>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indent="-6350">
              <a:buFontTx/>
              <a:buNone/>
            </a:pPr>
            <a:r>
              <a:rPr lang="zh-CN" altLang="en-US" sz="2400" b="1" dirty="0">
                <a:latin typeface="楷体" pitchFamily="49" charset="-122"/>
                <a:ea typeface="楷体" pitchFamily="49" charset="-122"/>
              </a:rPr>
              <a:t>符合第二范式的条件，每个非关键字属性都仅由关键字决定，而不依赖于另一个非关键字属性值</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a:t>
            </a:r>
          </a:p>
        </p:txBody>
      </p:sp>
      <p:sp>
        <p:nvSpPr>
          <p:cNvPr id="13" name="Freeform 31"/>
          <p:cNvSpPr/>
          <p:nvPr/>
        </p:nvSpPr>
        <p:spPr>
          <a:xfrm>
            <a:off x="867408" y="3481300"/>
            <a:ext cx="822960" cy="416233"/>
          </a:xfrm>
          <a:custGeom>
            <a:avLst/>
            <a:gdLst>
              <a:gd name="connsiteX0" fmla="*/ 0 w 1181143"/>
              <a:gd name="connsiteY0" fmla="*/ 548576 h 997410"/>
              <a:gd name="connsiteX1" fmla="*/ 265757 w 1181143"/>
              <a:gd name="connsiteY1" fmla="*/ 548576 h 997410"/>
              <a:gd name="connsiteX2" fmla="*/ 265757 w 1181143"/>
              <a:gd name="connsiteY2" fmla="*/ 0 h 997410"/>
              <a:gd name="connsiteX3" fmla="*/ 915386 w 1181143"/>
              <a:gd name="connsiteY3" fmla="*/ 0 h 997410"/>
              <a:gd name="connsiteX4" fmla="*/ 915386 w 1181143"/>
              <a:gd name="connsiteY4" fmla="*/ 548576 h 997410"/>
              <a:gd name="connsiteX5" fmla="*/ 1181143 w 1181143"/>
              <a:gd name="connsiteY5" fmla="*/ 548576 h 997410"/>
              <a:gd name="connsiteX6" fmla="*/ 590572 w 1181143"/>
              <a:gd name="connsiteY6" fmla="*/ 997410 h 997410"/>
              <a:gd name="connsiteX7" fmla="*/ 0 w 1181143"/>
              <a:gd name="connsiteY7" fmla="*/ 548576 h 99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43" h="997410">
                <a:moveTo>
                  <a:pt x="0" y="548576"/>
                </a:moveTo>
                <a:lnTo>
                  <a:pt x="265757" y="548576"/>
                </a:lnTo>
                <a:lnTo>
                  <a:pt x="265757" y="0"/>
                </a:lnTo>
                <a:lnTo>
                  <a:pt x="915386" y="0"/>
                </a:lnTo>
                <a:lnTo>
                  <a:pt x="915386" y="548576"/>
                </a:lnTo>
                <a:lnTo>
                  <a:pt x="1181143" y="548576"/>
                </a:lnTo>
                <a:lnTo>
                  <a:pt x="590572" y="997410"/>
                </a:lnTo>
                <a:lnTo>
                  <a:pt x="0" y="548576"/>
                </a:lnTo>
                <a:close/>
              </a:path>
            </a:pathLst>
          </a:custGeom>
          <a:gradFill flip="none" rotWithShape="1">
            <a:gsLst>
              <a:gs pos="0">
                <a:schemeClr val="bg1">
                  <a:alpha val="0"/>
                </a:schemeClr>
              </a:gs>
              <a:gs pos="100000">
                <a:schemeClr val="tx1"/>
              </a:gs>
            </a:gsLst>
            <a:lin ang="5400000" scaled="1"/>
            <a:tileRect/>
          </a:gradFill>
          <a:ln w="12700" cap="flat" cmpd="sng" algn="ctr">
            <a:gradFill flip="none" rotWithShape="1">
              <a:gsLst>
                <a:gs pos="0">
                  <a:schemeClr val="tx1">
                    <a:alpha val="75000"/>
                  </a:schemeClr>
                </a:gs>
                <a:gs pos="50000">
                  <a:schemeClr val="tx1">
                    <a:alpha val="27000"/>
                  </a:schemeClr>
                </a:gs>
                <a:gs pos="100000">
                  <a:schemeClr val="tx1">
                    <a:alpha val="0"/>
                  </a:schemeClr>
                </a:gs>
              </a:gsLst>
              <a:lin ang="16200000" scaled="1"/>
              <a:tileRect/>
            </a:gradFill>
            <a:prstDash val="solid"/>
            <a:round/>
            <a:headEnd type="none" w="med" len="med"/>
            <a:tailEnd type="none" w="med" len="med"/>
          </a:ln>
          <a:effectLst/>
        </p:spPr>
        <p:txBody>
          <a:bodyPr vert="horz" wrap="square" lIns="34286" tIns="34286" rIns="41142" bIns="30861" numCol="1" rtlCol="0" anchor="t" anchorCtr="1" compatLnSpc="1">
            <a:prstTxWarp prst="textNoShape">
              <a:avLst/>
            </a:prstTxWarp>
          </a:bodyPr>
          <a:lstStyle/>
          <a:p>
            <a:pPr algn="ctr" defTabSz="685682" fontAlgn="base">
              <a:lnSpc>
                <a:spcPct val="90000"/>
              </a:lnSpc>
              <a:spcBef>
                <a:spcPts val="473"/>
              </a:spcBef>
              <a:spcAft>
                <a:spcPct val="0"/>
              </a:spcAft>
              <a:buClr>
                <a:srgbClr val="FFFF99"/>
              </a:buClr>
              <a:buSzPct val="120000"/>
            </a:pPr>
            <a:endParaRPr lang="en-US" sz="1100" b="1" dirty="0">
              <a:solidFill>
                <a:srgbClr val="FFFFFF"/>
              </a:solidFill>
            </a:endParaRPr>
          </a:p>
        </p:txBody>
      </p:sp>
      <p:sp>
        <p:nvSpPr>
          <p:cNvPr id="14" name="Freeform 12"/>
          <p:cNvSpPr/>
          <p:nvPr/>
        </p:nvSpPr>
        <p:spPr>
          <a:xfrm>
            <a:off x="867408" y="1975684"/>
            <a:ext cx="822960" cy="416233"/>
          </a:xfrm>
          <a:custGeom>
            <a:avLst/>
            <a:gdLst>
              <a:gd name="connsiteX0" fmla="*/ 0 w 1181143"/>
              <a:gd name="connsiteY0" fmla="*/ 548576 h 997410"/>
              <a:gd name="connsiteX1" fmla="*/ 265757 w 1181143"/>
              <a:gd name="connsiteY1" fmla="*/ 548576 h 997410"/>
              <a:gd name="connsiteX2" fmla="*/ 265757 w 1181143"/>
              <a:gd name="connsiteY2" fmla="*/ 0 h 997410"/>
              <a:gd name="connsiteX3" fmla="*/ 915386 w 1181143"/>
              <a:gd name="connsiteY3" fmla="*/ 0 h 997410"/>
              <a:gd name="connsiteX4" fmla="*/ 915386 w 1181143"/>
              <a:gd name="connsiteY4" fmla="*/ 548576 h 997410"/>
              <a:gd name="connsiteX5" fmla="*/ 1181143 w 1181143"/>
              <a:gd name="connsiteY5" fmla="*/ 548576 h 997410"/>
              <a:gd name="connsiteX6" fmla="*/ 590572 w 1181143"/>
              <a:gd name="connsiteY6" fmla="*/ 997410 h 997410"/>
              <a:gd name="connsiteX7" fmla="*/ 0 w 1181143"/>
              <a:gd name="connsiteY7" fmla="*/ 548576 h 997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81143" h="997410">
                <a:moveTo>
                  <a:pt x="0" y="548576"/>
                </a:moveTo>
                <a:lnTo>
                  <a:pt x="265757" y="548576"/>
                </a:lnTo>
                <a:lnTo>
                  <a:pt x="265757" y="0"/>
                </a:lnTo>
                <a:lnTo>
                  <a:pt x="915386" y="0"/>
                </a:lnTo>
                <a:lnTo>
                  <a:pt x="915386" y="548576"/>
                </a:lnTo>
                <a:lnTo>
                  <a:pt x="1181143" y="548576"/>
                </a:lnTo>
                <a:lnTo>
                  <a:pt x="590572" y="997410"/>
                </a:lnTo>
                <a:lnTo>
                  <a:pt x="0" y="548576"/>
                </a:lnTo>
                <a:close/>
              </a:path>
            </a:pathLst>
          </a:custGeom>
          <a:gradFill flip="none" rotWithShape="1">
            <a:gsLst>
              <a:gs pos="0">
                <a:schemeClr val="bg1">
                  <a:alpha val="0"/>
                </a:schemeClr>
              </a:gs>
              <a:gs pos="100000">
                <a:schemeClr val="tx1"/>
              </a:gs>
            </a:gsLst>
            <a:lin ang="5400000" scaled="1"/>
            <a:tileRect/>
          </a:gradFill>
          <a:ln w="12700" cap="flat" cmpd="sng" algn="ctr">
            <a:gradFill flip="none" rotWithShape="1">
              <a:gsLst>
                <a:gs pos="0">
                  <a:schemeClr val="tx1">
                    <a:alpha val="75000"/>
                  </a:schemeClr>
                </a:gs>
                <a:gs pos="50000">
                  <a:schemeClr val="tx1">
                    <a:alpha val="27000"/>
                  </a:schemeClr>
                </a:gs>
                <a:gs pos="100000">
                  <a:schemeClr val="tx1">
                    <a:alpha val="0"/>
                  </a:schemeClr>
                </a:gs>
              </a:gsLst>
              <a:lin ang="16200000" scaled="1"/>
              <a:tileRect/>
            </a:gradFill>
            <a:prstDash val="solid"/>
            <a:round/>
            <a:headEnd type="none" w="med" len="med"/>
            <a:tailEnd type="none" w="med" len="med"/>
          </a:ln>
          <a:effectLst/>
        </p:spPr>
        <p:txBody>
          <a:bodyPr vert="horz" wrap="square" lIns="34286" tIns="34286" rIns="41142" bIns="30861" numCol="1" rtlCol="0" anchor="t" anchorCtr="1" compatLnSpc="1">
            <a:prstTxWarp prst="textNoShape">
              <a:avLst/>
            </a:prstTxWarp>
          </a:bodyPr>
          <a:lstStyle/>
          <a:p>
            <a:pPr algn="ctr" defTabSz="685682" fontAlgn="base">
              <a:lnSpc>
                <a:spcPct val="90000"/>
              </a:lnSpc>
              <a:spcBef>
                <a:spcPts val="473"/>
              </a:spcBef>
              <a:spcAft>
                <a:spcPct val="0"/>
              </a:spcAft>
              <a:buClr>
                <a:srgbClr val="FFFF99"/>
              </a:buClr>
              <a:buSzPct val="120000"/>
            </a:pPr>
            <a:endParaRPr lang="en-US" sz="1100" b="1" dirty="0">
              <a:solidFill>
                <a:srgbClr val="FFFFFF"/>
              </a:solidFill>
            </a:endParaRPr>
          </a:p>
        </p:txBody>
      </p:sp>
      <p:sp>
        <p:nvSpPr>
          <p:cNvPr id="3" name="矩形 2"/>
          <p:cNvSpPr/>
          <p:nvPr/>
        </p:nvSpPr>
        <p:spPr>
          <a:xfrm>
            <a:off x="1835696" y="1960592"/>
            <a:ext cx="7490144" cy="461665"/>
          </a:xfrm>
          <a:prstGeom prst="rect">
            <a:avLst/>
          </a:prstGeom>
        </p:spPr>
        <p:txBody>
          <a:bodyPr wrap="square">
            <a:spAutoFit/>
          </a:bodyPr>
          <a:lstStyle/>
          <a:p>
            <a:r>
              <a:rPr lang="en-US" altLang="zh-CN" sz="2400" dirty="0">
                <a:solidFill>
                  <a:schemeClr val="tx1">
                    <a:alpha val="99000"/>
                  </a:schemeClr>
                </a:solidFill>
                <a:latin typeface="Times New Roman" pitchFamily="18" charset="0"/>
                <a:cs typeface="Times New Roman" pitchFamily="18" charset="0"/>
              </a:rPr>
              <a:t>R=R</a:t>
            </a:r>
            <a:r>
              <a:rPr lang="zh-CN" altLang="en-US" sz="2400" dirty="0">
                <a:solidFill>
                  <a:schemeClr val="tx1">
                    <a:alpha val="99000"/>
                  </a:schemeClr>
                </a:solidFill>
                <a:latin typeface="Times New Roman" pitchFamily="18" charset="0"/>
                <a:cs typeface="Times New Roman" pitchFamily="18" charset="0"/>
              </a:rPr>
              <a:t>（</a:t>
            </a:r>
            <a:r>
              <a:rPr lang="zh-CN" altLang="en-US" sz="2000" b="1" dirty="0">
                <a:solidFill>
                  <a:schemeClr val="tx1">
                    <a:alpha val="99000"/>
                  </a:schemeClr>
                </a:solidFill>
                <a:latin typeface="黑体" pitchFamily="49" charset="-122"/>
                <a:ea typeface="黑体" pitchFamily="49" charset="-122"/>
                <a:cs typeface="Times New Roman" pitchFamily="18" charset="0"/>
              </a:rPr>
              <a:t>读者编号，图书编号，工作单位，借阅日期，归还日期）</a:t>
            </a:r>
            <a:endParaRPr lang="zh-CN" altLang="en-US" sz="2400" b="1" dirty="0">
              <a:latin typeface="黑体" pitchFamily="49" charset="-122"/>
              <a:ea typeface="黑体" pitchFamily="49" charset="-122"/>
              <a:cs typeface="Times New Roman" pitchFamily="18" charset="0"/>
            </a:endParaRPr>
          </a:p>
        </p:txBody>
      </p:sp>
      <p:sp>
        <p:nvSpPr>
          <p:cNvPr id="4" name="矩形 3"/>
          <p:cNvSpPr/>
          <p:nvPr/>
        </p:nvSpPr>
        <p:spPr>
          <a:xfrm>
            <a:off x="1835696" y="3465355"/>
            <a:ext cx="6237605" cy="461665"/>
          </a:xfrm>
          <a:prstGeom prst="rect">
            <a:avLst/>
          </a:prstGeom>
        </p:spPr>
        <p:txBody>
          <a:bodyPr wrap="none">
            <a:spAutoFit/>
          </a:bodyPr>
          <a:lstStyle/>
          <a:p>
            <a:r>
              <a:rPr lang="en-US" altLang="zh-CN" sz="2400" dirty="0">
                <a:solidFill>
                  <a:schemeClr val="tx1">
                    <a:alpha val="99000"/>
                  </a:schemeClr>
                </a:solidFill>
                <a:latin typeface="Times New Roman" pitchFamily="18" charset="0"/>
                <a:cs typeface="Times New Roman" pitchFamily="18" charset="0"/>
              </a:rPr>
              <a:t>R=R</a:t>
            </a:r>
            <a:r>
              <a:rPr lang="zh-CN" altLang="en-US" sz="2400" dirty="0">
                <a:solidFill>
                  <a:schemeClr val="tx1">
                    <a:alpha val="99000"/>
                  </a:schemeClr>
                </a:solidFill>
                <a:latin typeface="Times New Roman" pitchFamily="18" charset="0"/>
                <a:cs typeface="Times New Roman" pitchFamily="18" charset="0"/>
              </a:rPr>
              <a:t>（</a:t>
            </a:r>
            <a:r>
              <a:rPr lang="zh-CN" altLang="en-US" sz="2000" b="1" dirty="0">
                <a:solidFill>
                  <a:schemeClr val="tx1">
                    <a:alpha val="99000"/>
                  </a:schemeClr>
                </a:solidFill>
                <a:latin typeface="黑体" pitchFamily="49" charset="-122"/>
                <a:ea typeface="黑体" pitchFamily="49" charset="-122"/>
                <a:cs typeface="Times New Roman" pitchFamily="18" charset="0"/>
              </a:rPr>
              <a:t>公司注册号，法人代表，注册城市，所在省）</a:t>
            </a:r>
          </a:p>
        </p:txBody>
      </p:sp>
    </p:spTree>
    <p:extLst>
      <p:ext uri="{BB962C8B-B14F-4D97-AF65-F5344CB8AC3E}">
        <p14:creationId xmlns:p14="http://schemas.microsoft.com/office/powerpoint/2010/main" val="35835809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up)">
                                      <p:cBhvr>
                                        <p:cTn id="10" dur="500"/>
                                        <p:tgtEl>
                                          <p:spTgt spid="1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left)">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left)">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9" grpId="0" animBg="1"/>
      <p:bldP spid="11" grpId="0" animBg="1"/>
      <p:bldP spid="12" grpId="0" animBg="1"/>
      <p:bldP spid="13" grpId="0" animBg="1"/>
      <p:bldP spid="14" grpId="0" animBg="1"/>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4" name="Group 4"/>
          <p:cNvGrpSpPr/>
          <p:nvPr/>
        </p:nvGrpSpPr>
        <p:grpSpPr>
          <a:xfrm>
            <a:off x="34372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2494008"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4708586"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34237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2492658"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3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1" name="Group 14"/>
          <p:cNvGrpSpPr/>
          <p:nvPr/>
        </p:nvGrpSpPr>
        <p:grpSpPr>
          <a:xfrm>
            <a:off x="6843234" y="857238"/>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4"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69584"/>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943435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6 </a:t>
            </a:r>
            <a:r>
              <a:rPr lang="zh-CN" altLang="en-US" b="1" dirty="0">
                <a:latin typeface="楷体" pitchFamily="49" charset="-122"/>
                <a:ea typeface="楷体" pitchFamily="49" charset="-122"/>
              </a:rPr>
              <a:t>状态转换图</a:t>
            </a:r>
            <a:endParaRPr lang="zh-CN" altLang="en-US" dirty="0"/>
          </a:p>
        </p:txBody>
      </p:sp>
      <p:sp>
        <p:nvSpPr>
          <p:cNvPr id="3" name="内容占位符 2"/>
          <p:cNvSpPr>
            <a:spLocks noGrp="1"/>
          </p:cNvSpPr>
          <p:nvPr>
            <p:ph idx="1"/>
          </p:nvPr>
        </p:nvSpPr>
        <p:spPr>
          <a:xfrm>
            <a:off x="389436" y="1085852"/>
            <a:ext cx="8363938" cy="3342453"/>
          </a:xfrm>
        </p:spPr>
        <p:txBody>
          <a:bodyPr/>
          <a:lstStyle/>
          <a:p>
            <a:pPr>
              <a:lnSpc>
                <a:spcPct val="100000"/>
              </a:lnSpc>
              <a:spcAft>
                <a:spcPts val="600"/>
              </a:spcAft>
            </a:pPr>
            <a:r>
              <a:rPr lang="zh-CN" altLang="en-US" sz="2800" b="1" dirty="0">
                <a:latin typeface="楷体" pitchFamily="49" charset="-122"/>
                <a:ea typeface="楷体" pitchFamily="49" charset="-122"/>
              </a:rPr>
              <a:t>定义：通过描绘系统的状态及引起系统状态转换的事件，来表示系统的行为。</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状态：任何可以被观察到的系统行为模式，一个状态代表系统的一种行为模式</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事件：在某个特定时刻发生的事情，它是对引起系统做动作或</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和</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从一个状态转换到另一个状态的外界事件的抽象</a:t>
            </a:r>
          </a:p>
        </p:txBody>
      </p:sp>
    </p:spTree>
    <p:extLst>
      <p:ext uri="{BB962C8B-B14F-4D97-AF65-F5344CB8AC3E}">
        <p14:creationId xmlns:p14="http://schemas.microsoft.com/office/powerpoint/2010/main" val="169559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6 </a:t>
            </a:r>
            <a:r>
              <a:rPr lang="zh-CN" altLang="en-US" b="1" dirty="0">
                <a:latin typeface="楷体" pitchFamily="49" charset="-122"/>
                <a:ea typeface="楷体" pitchFamily="49" charset="-122"/>
              </a:rPr>
              <a:t>状态转换图</a:t>
            </a:r>
            <a:endParaRPr lang="zh-CN" altLang="en-US" dirty="0"/>
          </a:p>
        </p:txBody>
      </p:sp>
      <p:sp>
        <p:nvSpPr>
          <p:cNvPr id="3" name="内容占位符 2"/>
          <p:cNvSpPr>
            <a:spLocks noGrp="1"/>
          </p:cNvSpPr>
          <p:nvPr>
            <p:ph idx="1"/>
          </p:nvPr>
        </p:nvSpPr>
        <p:spPr>
          <a:xfrm>
            <a:off x="389436" y="771550"/>
            <a:ext cx="8363938" cy="2911566"/>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）状态</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状态规定了系统对事件的响应方式：做一个</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或一系列</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动作、改变系统本身的状态，或兼而有之。</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状态主要有：初态</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即初始状态</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、终态</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即最终状态</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和中间状态。在一张状态图中只能有一个初态，而终态则可以有</a:t>
            </a:r>
            <a:r>
              <a:rPr lang="en-US" altLang="zh-CN" sz="2800" b="1" dirty="0">
                <a:latin typeface="楷体" pitchFamily="49" charset="-122"/>
                <a:ea typeface="楷体" pitchFamily="49" charset="-122"/>
              </a:rPr>
              <a:t>0</a:t>
            </a:r>
            <a:r>
              <a:rPr lang="zh-CN" altLang="en-US" sz="2800" b="1" dirty="0">
                <a:latin typeface="楷体" pitchFamily="49" charset="-122"/>
                <a:ea typeface="楷体" pitchFamily="49" charset="-122"/>
              </a:rPr>
              <a:t>至多个。</a:t>
            </a:r>
          </a:p>
        </p:txBody>
      </p:sp>
    </p:spTree>
    <p:extLst>
      <p:ext uri="{BB962C8B-B14F-4D97-AF65-F5344CB8AC3E}">
        <p14:creationId xmlns:p14="http://schemas.microsoft.com/office/powerpoint/2010/main" val="764004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6 </a:t>
            </a:r>
            <a:r>
              <a:rPr lang="zh-CN" altLang="en-US" b="1" dirty="0">
                <a:latin typeface="楷体" pitchFamily="49" charset="-122"/>
                <a:ea typeface="楷体" pitchFamily="49" charset="-122"/>
              </a:rPr>
              <a:t>状态转换图</a:t>
            </a:r>
            <a:endParaRPr lang="zh-CN" altLang="en-US" dirty="0"/>
          </a:p>
        </p:txBody>
      </p:sp>
      <p:sp>
        <p:nvSpPr>
          <p:cNvPr id="3" name="内容占位符 2"/>
          <p:cNvSpPr>
            <a:spLocks noGrp="1"/>
          </p:cNvSpPr>
          <p:nvPr>
            <p:ph idx="1"/>
          </p:nvPr>
        </p:nvSpPr>
        <p:spPr>
          <a:xfrm>
            <a:off x="389436" y="771550"/>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）符号表示</a:t>
            </a:r>
            <a:endParaRPr lang="en-US" altLang="zh-CN" sz="2800" b="1" dirty="0">
              <a:latin typeface="楷体" pitchFamily="49" charset="-122"/>
              <a:ea typeface="楷体" pitchFamily="49" charset="-122"/>
            </a:endParaRPr>
          </a:p>
        </p:txBody>
      </p:sp>
      <p:pic>
        <p:nvPicPr>
          <p:cNvPr id="4" name="Picture 3" descr="rj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1635646"/>
            <a:ext cx="8064500"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843808" y="1717515"/>
            <a:ext cx="1112805"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rgbClr val="0070C0">
                    <a:alpha val="99000"/>
                  </a:srgbClr>
                </a:solidFill>
                <a:latin typeface="楷体" pitchFamily="49" charset="-122"/>
                <a:ea typeface="楷体" pitchFamily="49" charset="-122"/>
              </a:rPr>
              <a:t>状态名</a:t>
            </a:r>
          </a:p>
        </p:txBody>
      </p:sp>
      <p:sp>
        <p:nvSpPr>
          <p:cNvPr id="6" name="TextBox 5"/>
          <p:cNvSpPr txBox="1"/>
          <p:nvPr/>
        </p:nvSpPr>
        <p:spPr>
          <a:xfrm>
            <a:off x="2843808" y="2270709"/>
            <a:ext cx="2350323"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rgbClr val="0070C0">
                    <a:alpha val="99000"/>
                  </a:srgbClr>
                </a:solidFill>
                <a:latin typeface="楷体" pitchFamily="49" charset="-122"/>
                <a:ea typeface="楷体" pitchFamily="49" charset="-122"/>
              </a:rPr>
              <a:t>状态变量名及值</a:t>
            </a:r>
          </a:p>
        </p:txBody>
      </p:sp>
      <p:sp>
        <p:nvSpPr>
          <p:cNvPr id="7" name="TextBox 6"/>
          <p:cNvSpPr txBox="1"/>
          <p:nvPr/>
        </p:nvSpPr>
        <p:spPr>
          <a:xfrm>
            <a:off x="3059832" y="3566853"/>
            <a:ext cx="4982454"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rgbClr val="0070C0">
                    <a:alpha val="99000"/>
                  </a:srgbClr>
                </a:solidFill>
                <a:latin typeface="楷体" pitchFamily="49" charset="-122"/>
                <a:ea typeface="楷体" pitchFamily="49" charset="-122"/>
              </a:rPr>
              <a:t>格式：事件名</a:t>
            </a:r>
            <a:r>
              <a:rPr lang="en-US" altLang="zh-CN" sz="2400" b="1" dirty="0">
                <a:solidFill>
                  <a:srgbClr val="0070C0">
                    <a:alpha val="99000"/>
                  </a:srgbClr>
                </a:solidFill>
                <a:latin typeface="楷体" pitchFamily="49" charset="-122"/>
                <a:ea typeface="楷体" pitchFamily="49" charset="-122"/>
              </a:rPr>
              <a:t>(</a:t>
            </a:r>
            <a:r>
              <a:rPr lang="zh-CN" altLang="en-US" sz="2400" b="1" dirty="0">
                <a:solidFill>
                  <a:srgbClr val="0070C0">
                    <a:alpha val="99000"/>
                  </a:srgbClr>
                </a:solidFill>
                <a:latin typeface="楷体" pitchFamily="49" charset="-122"/>
                <a:ea typeface="楷体" pitchFamily="49" charset="-122"/>
              </a:rPr>
              <a:t>参数表</a:t>
            </a:r>
            <a:r>
              <a:rPr lang="en-US" altLang="zh-CN" sz="2400" b="1" dirty="0">
                <a:solidFill>
                  <a:srgbClr val="0070C0">
                    <a:alpha val="99000"/>
                  </a:srgbClr>
                </a:solidFill>
                <a:latin typeface="楷体" pitchFamily="49" charset="-122"/>
                <a:ea typeface="楷体" pitchFamily="49" charset="-122"/>
              </a:rPr>
              <a:t>)/</a:t>
            </a:r>
            <a:r>
              <a:rPr lang="zh-CN" altLang="en-US" sz="2400" b="1" dirty="0">
                <a:solidFill>
                  <a:srgbClr val="0070C0">
                    <a:alpha val="99000"/>
                  </a:srgbClr>
                </a:solidFill>
                <a:latin typeface="楷体" pitchFamily="49" charset="-122"/>
                <a:ea typeface="楷体" pitchFamily="49" charset="-122"/>
              </a:rPr>
              <a:t>动作表达式</a:t>
            </a:r>
          </a:p>
        </p:txBody>
      </p:sp>
      <p:sp>
        <p:nvSpPr>
          <p:cNvPr id="8" name="矩形 7"/>
          <p:cNvSpPr/>
          <p:nvPr/>
        </p:nvSpPr>
        <p:spPr>
          <a:xfrm>
            <a:off x="539750" y="4155926"/>
            <a:ext cx="8064500" cy="461665"/>
          </a:xfrm>
          <a:prstGeom prst="rect">
            <a:avLst/>
          </a:prstGeom>
        </p:spPr>
        <p:txBody>
          <a:bodyPr wrap="square">
            <a:spAutoFit/>
          </a:bodyPr>
          <a:lstStyle/>
          <a:p>
            <a:r>
              <a:rPr lang="zh-CN" altLang="en-US" sz="2400" b="1" dirty="0">
                <a:latin typeface="楷体" pitchFamily="49" charset="-122"/>
                <a:ea typeface="楷体" pitchFamily="49" charset="-122"/>
              </a:rPr>
              <a:t>活动表中的</a:t>
            </a:r>
            <a:r>
              <a:rPr lang="en-US" altLang="zh-CN" sz="2400" b="1" dirty="0">
                <a:latin typeface="楷体" pitchFamily="49" charset="-122"/>
                <a:ea typeface="楷体" pitchFamily="49" charset="-122"/>
              </a:rPr>
              <a:t>3</a:t>
            </a:r>
            <a:r>
              <a:rPr lang="zh-CN" altLang="en-US" sz="2400" b="1" dirty="0">
                <a:latin typeface="楷体" pitchFamily="49" charset="-122"/>
                <a:ea typeface="楷体" pitchFamily="49" charset="-122"/>
              </a:rPr>
              <a:t>种标准事件：</a:t>
            </a:r>
            <a:r>
              <a:rPr lang="en-US" altLang="zh-CN" sz="2400" b="1" dirty="0">
                <a:latin typeface="楷体" pitchFamily="49" charset="-122"/>
                <a:ea typeface="楷体" pitchFamily="49" charset="-122"/>
              </a:rPr>
              <a:t>entry</a:t>
            </a:r>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exit</a:t>
            </a:r>
            <a:r>
              <a:rPr lang="zh-CN" altLang="en-US" sz="2400" b="1" dirty="0">
                <a:latin typeface="楷体" pitchFamily="49" charset="-122"/>
                <a:ea typeface="楷体" pitchFamily="49" charset="-122"/>
              </a:rPr>
              <a:t>和</a:t>
            </a:r>
            <a:r>
              <a:rPr lang="en-US" altLang="zh-CN" sz="2400" b="1" dirty="0">
                <a:latin typeface="楷体" pitchFamily="49" charset="-122"/>
                <a:ea typeface="楷体" pitchFamily="49" charset="-122"/>
              </a:rPr>
              <a:t>do</a:t>
            </a:r>
            <a:r>
              <a:rPr lang="zh-CN" altLang="en-US" sz="2400" b="1" dirty="0">
                <a:latin typeface="楷体" pitchFamily="49" charset="-122"/>
                <a:ea typeface="楷体" pitchFamily="49" charset="-122"/>
              </a:rPr>
              <a:t>。</a:t>
            </a:r>
          </a:p>
        </p:txBody>
      </p:sp>
      <p:sp>
        <p:nvSpPr>
          <p:cNvPr id="9" name="圆角矩形标注 8"/>
          <p:cNvSpPr/>
          <p:nvPr/>
        </p:nvSpPr>
        <p:spPr bwMode="auto">
          <a:xfrm>
            <a:off x="4172636" y="555526"/>
            <a:ext cx="4503819" cy="1008112"/>
          </a:xfrm>
          <a:prstGeom prst="wedgeRoundRectCallout">
            <a:avLst>
              <a:gd name="adj1" fmla="val -25916"/>
              <a:gd name="adj2" fmla="val 191685"/>
              <a:gd name="adj3" fmla="val 16667"/>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2000" b="1" dirty="0">
                <a:latin typeface="楷体" pitchFamily="49" charset="-122"/>
                <a:ea typeface="楷体" pitchFamily="49" charset="-122"/>
              </a:rPr>
              <a:t>事件说明</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守卫条件</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动作表达式</a:t>
            </a:r>
            <a:endParaRPr lang="en-US" altLang="zh-CN" sz="2000" b="1" dirty="0">
              <a:latin typeface="楷体" pitchFamily="49" charset="-122"/>
              <a:ea typeface="楷体" pitchFamily="49" charset="-122"/>
            </a:endParaRPr>
          </a:p>
          <a:p>
            <a:pPr defTabSz="914099"/>
            <a:r>
              <a:rPr lang="zh-CN" altLang="en-US" sz="2000" b="1" dirty="0">
                <a:latin typeface="楷体" pitchFamily="49" charset="-122"/>
                <a:ea typeface="楷体" pitchFamily="49" charset="-122"/>
              </a:rPr>
              <a:t>事件说明的语法为事件名</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参数表</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a:t>
            </a:r>
            <a:br>
              <a:rPr lang="zh-CN" altLang="en-US" sz="2000" b="1" dirty="0">
                <a:latin typeface="楷体" pitchFamily="49" charset="-122"/>
                <a:ea typeface="楷体" pitchFamily="49" charset="-122"/>
              </a:rPr>
            </a:br>
            <a:r>
              <a:rPr lang="zh-CN" altLang="en-US" sz="2000" b="1" dirty="0">
                <a:latin typeface="楷体" pitchFamily="49" charset="-122"/>
                <a:ea typeface="楷体" pitchFamily="49" charset="-122"/>
              </a:rPr>
              <a:t>　　</a:t>
            </a:r>
            <a:endParaRPr lang="zh-CN" altLang="en-US" sz="2000" b="1" dirty="0">
              <a:solidFill>
                <a:srgbClr val="FFFFFF">
                  <a:alpha val="98824"/>
                </a:srgbClr>
              </a:solidFill>
              <a:latin typeface="楷体" pitchFamily="49" charset="-122"/>
              <a:ea typeface="楷体" pitchFamily="49" charset="-122"/>
              <a:cs typeface="Segoe UI" pitchFamily="34" charset="0"/>
            </a:endParaRPr>
          </a:p>
        </p:txBody>
      </p:sp>
    </p:spTree>
    <p:extLst>
      <p:ext uri="{BB962C8B-B14F-4D97-AF65-F5344CB8AC3E}">
        <p14:creationId xmlns:p14="http://schemas.microsoft.com/office/powerpoint/2010/main" val="37421804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4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out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1000"/>
                                        <p:tgtEl>
                                          <p:spTgt spid="8"/>
                                        </p:tgtEl>
                                      </p:cBhvr>
                                    </p:animEffect>
                                    <p:anim calcmode="lin" valueType="num">
                                      <p:cBhvr>
                                        <p:cTn id="33" dur="1000" fill="hold"/>
                                        <p:tgtEl>
                                          <p:spTgt spid="8"/>
                                        </p:tgtEl>
                                        <p:attrNameLst>
                                          <p:attrName>ppt_x</p:attrName>
                                        </p:attrNameLst>
                                      </p:cBhvr>
                                      <p:tavLst>
                                        <p:tav tm="0">
                                          <p:val>
                                            <p:strVal val="#ppt_x"/>
                                          </p:val>
                                        </p:tav>
                                        <p:tav tm="100000">
                                          <p:val>
                                            <p:strVal val="#ppt_x"/>
                                          </p:val>
                                        </p:tav>
                                      </p:tavLst>
                                    </p:anim>
                                    <p:anim calcmode="lin" valueType="num">
                                      <p:cBhvr>
                                        <p:cTn id="3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fade">
                                      <p:cBhvr>
                                        <p:cTn id="39" dur="1000"/>
                                        <p:tgtEl>
                                          <p:spTgt spid="9"/>
                                        </p:tgtEl>
                                      </p:cBhvr>
                                    </p:animEffect>
                                    <p:anim calcmode="lin" valueType="num">
                                      <p:cBhvr>
                                        <p:cTn id="40" dur="1000" fill="hold"/>
                                        <p:tgtEl>
                                          <p:spTgt spid="9"/>
                                        </p:tgtEl>
                                        <p:attrNameLst>
                                          <p:attrName>ppt_x</p:attrName>
                                        </p:attrNameLst>
                                      </p:cBhvr>
                                      <p:tavLst>
                                        <p:tav tm="0">
                                          <p:val>
                                            <p:strVal val="#ppt_x"/>
                                          </p:val>
                                        </p:tav>
                                        <p:tav tm="100000">
                                          <p:val>
                                            <p:strVal val="#ppt_x"/>
                                          </p:val>
                                        </p:tav>
                                      </p:tavLst>
                                    </p:anim>
                                    <p:anim calcmode="lin" valueType="num">
                                      <p:cBhvr>
                                        <p:cTn id="4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6 </a:t>
            </a:r>
            <a:r>
              <a:rPr lang="zh-CN" altLang="en-US" b="1" dirty="0">
                <a:latin typeface="楷体" pitchFamily="49" charset="-122"/>
                <a:ea typeface="楷体" pitchFamily="49" charset="-122"/>
              </a:rPr>
              <a:t>状态转换图</a:t>
            </a:r>
            <a:endParaRPr lang="zh-CN" altLang="en-US" dirty="0"/>
          </a:p>
        </p:txBody>
      </p:sp>
      <p:sp>
        <p:nvSpPr>
          <p:cNvPr id="3" name="内容占位符 2"/>
          <p:cNvSpPr>
            <a:spLocks noGrp="1"/>
          </p:cNvSpPr>
          <p:nvPr>
            <p:ph idx="1"/>
          </p:nvPr>
        </p:nvSpPr>
        <p:spPr>
          <a:xfrm>
            <a:off x="389436" y="771550"/>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3</a:t>
            </a:r>
            <a:r>
              <a:rPr lang="zh-CN" altLang="en-US" sz="2800" b="1" dirty="0">
                <a:latin typeface="楷体" pitchFamily="49" charset="-122"/>
                <a:ea typeface="楷体" pitchFamily="49" charset="-122"/>
              </a:rPr>
              <a:t>）例子</a:t>
            </a:r>
            <a:endParaRPr lang="en-US" altLang="zh-CN" sz="2800" b="1" dirty="0">
              <a:latin typeface="楷体" pitchFamily="49" charset="-122"/>
              <a:ea typeface="楷体" pitchFamily="49" charset="-122"/>
            </a:endParaRPr>
          </a:p>
        </p:txBody>
      </p:sp>
      <p:pic>
        <p:nvPicPr>
          <p:cNvPr id="9" name="Picture 1028" descr="T3-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9872" y="267494"/>
            <a:ext cx="4418751" cy="4781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3088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69584"/>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129645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7 </a:t>
            </a:r>
            <a:r>
              <a:rPr lang="zh-CN" altLang="en-US" b="1" dirty="0">
                <a:latin typeface="楷体" pitchFamily="49" charset="-122"/>
                <a:ea typeface="楷体" pitchFamily="49" charset="-122"/>
              </a:rPr>
              <a:t>其他图形工具</a:t>
            </a:r>
            <a:endParaRPr lang="zh-CN" altLang="en-US" dirty="0"/>
          </a:p>
        </p:txBody>
      </p:sp>
      <p:grpSp>
        <p:nvGrpSpPr>
          <p:cNvPr id="4" name="Group 4"/>
          <p:cNvGrpSpPr/>
          <p:nvPr/>
        </p:nvGrpSpPr>
        <p:grpSpPr>
          <a:xfrm>
            <a:off x="3284636" y="1635646"/>
            <a:ext cx="2571751" cy="1115672"/>
            <a:chOff x="5310421" y="3274346"/>
            <a:chExt cx="4114802" cy="1785075"/>
          </a:xfrm>
        </p:grpSpPr>
        <p:sp>
          <p:nvSpPr>
            <p:cNvPr id="5" name="Rectangle 22"/>
            <p:cNvSpPr/>
            <p:nvPr/>
          </p:nvSpPr>
          <p:spPr bwMode="auto">
            <a:xfrm>
              <a:off x="5310421" y="3381153"/>
              <a:ext cx="4114802" cy="1437421"/>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03120" tIns="45720" rIns="457200" bIns="182880" numCol="1" spcCol="0" rtlCol="0" fromWordArt="0" anchor="b" anchorCtr="0" forceAA="0" compatLnSpc="1">
              <a:prstTxWarp prst="textNoShape">
                <a:avLst/>
              </a:prstTxWarp>
              <a:noAutofit/>
            </a:bodyPr>
            <a:lstStyle/>
            <a:p>
              <a:pPr>
                <a:lnSpc>
                  <a:spcPct val="90000"/>
                </a:lnSpc>
              </a:pPr>
              <a:endParaRPr lang="fi-FI" sz="900" dirty="0">
                <a:gradFill>
                  <a:gsLst>
                    <a:gs pos="0">
                      <a:schemeClr val="tx1"/>
                    </a:gs>
                    <a:gs pos="86000">
                      <a:schemeClr val="tx1"/>
                    </a:gs>
                  </a:gsLst>
                  <a:lin ang="5400000" scaled="0"/>
                </a:gradFill>
                <a:ea typeface="Segoe UI" pitchFamily="34" charset="0"/>
                <a:cs typeface="Segoe UI" pitchFamily="34" charset="0"/>
              </a:endParaRPr>
            </a:p>
          </p:txBody>
        </p:sp>
        <p:pic>
          <p:nvPicPr>
            <p:cNvPr id="6" name="Picture 2"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5423298" y="3274346"/>
              <a:ext cx="1785540" cy="1785075"/>
            </a:xfrm>
            <a:prstGeom prst="rect">
              <a:avLst/>
            </a:prstGeom>
            <a:noFill/>
          </p:spPr>
        </p:pic>
      </p:grpSp>
      <p:grpSp>
        <p:nvGrpSpPr>
          <p:cNvPr id="7" name="Group 2"/>
          <p:cNvGrpSpPr/>
          <p:nvPr/>
        </p:nvGrpSpPr>
        <p:grpSpPr>
          <a:xfrm>
            <a:off x="380972" y="1675816"/>
            <a:ext cx="2671371" cy="951554"/>
            <a:chOff x="343844" y="3338621"/>
            <a:chExt cx="4274193" cy="1522485"/>
          </a:xfrm>
        </p:grpSpPr>
        <p:sp>
          <p:nvSpPr>
            <p:cNvPr id="8" name="Rectangle 25"/>
            <p:cNvSpPr/>
            <p:nvPr/>
          </p:nvSpPr>
          <p:spPr bwMode="auto">
            <a:xfrm>
              <a:off x="503238" y="3381152"/>
              <a:ext cx="4114799" cy="14374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45720" rIns="457200" bIns="182880" numCol="1" spcCol="0" rtlCol="0" fromWordArt="0" anchor="ctr" anchorCtr="0" forceAA="0" compatLnSpc="1">
              <a:prstTxWarp prst="textNoShape">
                <a:avLst/>
              </a:prstTxWarp>
              <a:noAutofit/>
            </a:bodyPr>
            <a:lstStyle/>
            <a:p>
              <a:pPr>
                <a:lnSpc>
                  <a:spcPct val="90000"/>
                </a:lnSpc>
              </a:pPr>
              <a:endParaRPr lang="en-US" sz="900" dirty="0">
                <a:gradFill>
                  <a:gsLst>
                    <a:gs pos="0">
                      <a:schemeClr val="tx1"/>
                    </a:gs>
                    <a:gs pos="86000">
                      <a:schemeClr val="tx1"/>
                    </a:gs>
                  </a:gsLst>
                  <a:lin ang="5400000" scaled="0"/>
                </a:gradFill>
                <a:ea typeface="Segoe UI" pitchFamily="34" charset="0"/>
                <a:cs typeface="Segoe UI" pitchFamily="34" charset="0"/>
              </a:endParaRPr>
            </a:p>
          </p:txBody>
        </p:sp>
        <p:grpSp>
          <p:nvGrpSpPr>
            <p:cNvPr id="9" name="Group 26"/>
            <p:cNvGrpSpPr/>
            <p:nvPr/>
          </p:nvGrpSpPr>
          <p:grpSpPr>
            <a:xfrm>
              <a:off x="343844" y="3338621"/>
              <a:ext cx="1988110" cy="1522485"/>
              <a:chOff x="1880557" y="3286217"/>
              <a:chExt cx="2044071" cy="1565746"/>
            </a:xfrm>
          </p:grpSpPr>
          <p:pic>
            <p:nvPicPr>
              <p:cNvPr id="10"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1880557" y="3476001"/>
                <a:ext cx="1175083" cy="1175083"/>
              </a:xfrm>
              <a:prstGeom prst="rect">
                <a:avLst/>
              </a:prstGeom>
              <a:noFill/>
            </p:spPr>
          </p:pic>
          <p:pic>
            <p:nvPicPr>
              <p:cNvPr id="11"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2749545" y="3476001"/>
                <a:ext cx="1175083" cy="1175083"/>
              </a:xfrm>
              <a:prstGeom prst="rect">
                <a:avLst/>
              </a:prstGeom>
              <a:noFill/>
            </p:spPr>
          </p:pic>
          <p:pic>
            <p:nvPicPr>
              <p:cNvPr id="12"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2183919" y="3286217"/>
                <a:ext cx="1565746" cy="1565746"/>
              </a:xfrm>
              <a:prstGeom prst="rect">
                <a:avLst/>
              </a:prstGeom>
              <a:noFill/>
            </p:spPr>
          </p:pic>
        </p:grpSp>
      </p:grpSp>
      <p:grpSp>
        <p:nvGrpSpPr>
          <p:cNvPr id="13" name="Group 3"/>
          <p:cNvGrpSpPr/>
          <p:nvPr/>
        </p:nvGrpSpPr>
        <p:grpSpPr>
          <a:xfrm>
            <a:off x="6090990" y="1702396"/>
            <a:ext cx="2571750" cy="974798"/>
            <a:chOff x="9717678" y="3381153"/>
            <a:chExt cx="4114800" cy="1559676"/>
          </a:xfrm>
        </p:grpSpPr>
        <p:sp>
          <p:nvSpPr>
            <p:cNvPr id="14" name="Rectangle 31"/>
            <p:cNvSpPr/>
            <p:nvPr/>
          </p:nvSpPr>
          <p:spPr bwMode="auto">
            <a:xfrm>
              <a:off x="9717678" y="3381153"/>
              <a:ext cx="4114800" cy="1437421"/>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03120" tIns="45720" rIns="457200" bIns="182880" numCol="1" spcCol="0" rtlCol="0" fromWordArt="0" anchor="b" anchorCtr="0" forceAA="0" compatLnSpc="1">
              <a:prstTxWarp prst="textNoShape">
                <a:avLst/>
              </a:prstTxWarp>
              <a:noAutofit/>
            </a:bodyPr>
            <a:lstStyle/>
            <a:p>
              <a:pPr>
                <a:lnSpc>
                  <a:spcPct val="90000"/>
                </a:lnSpc>
              </a:pPr>
              <a:endParaRPr lang="fi-FI" sz="900" dirty="0">
                <a:gradFill>
                  <a:gsLst>
                    <a:gs pos="0">
                      <a:schemeClr val="tx1"/>
                    </a:gs>
                    <a:gs pos="86000">
                      <a:schemeClr val="tx1"/>
                    </a:gs>
                  </a:gsLst>
                  <a:lin ang="5400000" scaled="0"/>
                </a:gradFill>
                <a:ea typeface="Segoe UI" pitchFamily="34" charset="0"/>
                <a:cs typeface="Segoe UI" pitchFamily="34" charset="0"/>
              </a:endParaRPr>
            </a:p>
          </p:txBody>
        </p:sp>
        <p:pic>
          <p:nvPicPr>
            <p:cNvPr id="15" name="Picture 2" descr="\\MAGNUM\Projects\Microsoft\Cloud Power FY12\Design\Icons\PNGs\Cloud.png"/>
            <p:cNvPicPr>
              <a:picLocks noChangeAspect="1" noChangeArrowheads="1"/>
            </p:cNvPicPr>
            <p:nvPr/>
          </p:nvPicPr>
          <p:blipFill>
            <a:blip r:embed="rId5" cstate="screen">
              <a:lum bright="100000"/>
            </a:blip>
            <a:srcRect/>
            <a:stretch>
              <a:fillRect/>
            </a:stretch>
          </p:blipFill>
          <p:spPr bwMode="auto">
            <a:xfrm>
              <a:off x="9717678" y="3392936"/>
              <a:ext cx="1548295" cy="1547893"/>
            </a:xfrm>
            <a:prstGeom prst="rect">
              <a:avLst/>
            </a:prstGeom>
            <a:noFill/>
          </p:spPr>
        </p:pic>
      </p:grpSp>
      <p:sp>
        <p:nvSpPr>
          <p:cNvPr id="16" name="Presentation Title Rectangle"/>
          <p:cNvSpPr txBox="1">
            <a:spLocks/>
          </p:cNvSpPr>
          <p:nvPr/>
        </p:nvSpPr>
        <p:spPr>
          <a:xfrm>
            <a:off x="480595" y="2600785"/>
            <a:ext cx="2571750" cy="1252046"/>
          </a:xfrm>
          <a:prstGeom prst="rect">
            <a:avLst/>
          </a:prstGeom>
          <a:solidFill>
            <a:schemeClr val="accent2">
              <a:lumMod val="20000"/>
              <a:lumOff val="80000"/>
            </a:schemeClr>
          </a:solidFill>
          <a:effectLst/>
        </p:spPr>
        <p:txBody>
          <a:bodyPr lIns="136966" tIns="114148" rIns="102727" bIns="136966"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algn="ctr" defTabSz="684609" fontAlgn="base">
              <a:spcAft>
                <a:spcPct val="0"/>
              </a:spcAft>
              <a:defRPr/>
            </a:pPr>
            <a:r>
              <a:rPr lang="zh-CN" altLang="en-US" sz="2800" kern="0"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rPr>
              <a:t>层次方框图</a:t>
            </a:r>
            <a:endParaRPr sz="2800" kern="0"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endParaRPr>
          </a:p>
        </p:txBody>
      </p:sp>
      <p:sp>
        <p:nvSpPr>
          <p:cNvPr id="17" name="Presentation Title Rectangle"/>
          <p:cNvSpPr txBox="1">
            <a:spLocks/>
          </p:cNvSpPr>
          <p:nvPr/>
        </p:nvSpPr>
        <p:spPr>
          <a:xfrm>
            <a:off x="3284638" y="2600792"/>
            <a:ext cx="2571750" cy="1252045"/>
          </a:xfrm>
          <a:prstGeom prst="rect">
            <a:avLst/>
          </a:prstGeom>
          <a:solidFill>
            <a:schemeClr val="accent3">
              <a:lumMod val="20000"/>
              <a:lumOff val="80000"/>
            </a:schemeClr>
          </a:solidFill>
          <a:effectLst/>
        </p:spPr>
        <p:txBody>
          <a:bodyPr lIns="136966" tIns="114148" rIns="102727" bIns="136966" anchor="t" anchorCtr="0">
            <a:noAutofit/>
          </a:bodyPr>
          <a:lstStyle>
            <a:defPPr>
              <a:defRPr lang="en-US"/>
            </a:defPPr>
            <a:lvl1pPr>
              <a:lnSpc>
                <a:spcPct val="90000"/>
              </a:lnSpc>
              <a:spcBef>
                <a:spcPct val="0"/>
              </a:spcBef>
              <a:buNone/>
              <a:defRPr sz="1700" b="1" i="0" cap="none" spc="0" baseline="0">
                <a:ln w="3175">
                  <a:noFill/>
                </a:ln>
                <a:gradFill flip="none" rotWithShape="1">
                  <a:gsLst>
                    <a:gs pos="4583">
                      <a:srgbClr val="FFFFFF"/>
                    </a:gs>
                    <a:gs pos="100000">
                      <a:srgbClr val="FFFFFF"/>
                    </a:gs>
                  </a:gsLst>
                  <a:lin ang="5400000" scaled="0"/>
                  <a:tileRect/>
                </a:gradFill>
                <a:effectLst/>
                <a:latin typeface="+mj-lt"/>
                <a:cs typeface="Arial" charset="0"/>
              </a:defRPr>
            </a:lvl1pPr>
          </a:lstStyle>
          <a:p>
            <a:pPr algn="ctr" defTabSz="684609" fontAlgn="base">
              <a:spcAft>
                <a:spcPct val="0"/>
              </a:spcAft>
              <a:defRPr/>
            </a:pPr>
            <a:r>
              <a:rPr lang="en-US" altLang="zh-CN" sz="2800" kern="0" spc="-38" dirty="0" err="1">
                <a:gradFill>
                  <a:gsLst>
                    <a:gs pos="0">
                      <a:schemeClr val="bg1"/>
                    </a:gs>
                    <a:gs pos="100000">
                      <a:schemeClr val="bg1"/>
                    </a:gs>
                  </a:gsLst>
                  <a:lin ang="5400000" scaled="0"/>
                </a:gradFill>
                <a:latin typeface="Times New Roman" pitchFamily="18" charset="0"/>
                <a:ea typeface="楷体" pitchFamily="49" charset="-122"/>
                <a:cs typeface="Times New Roman" pitchFamily="18" charset="0"/>
              </a:rPr>
              <a:t>Warnier</a:t>
            </a:r>
            <a:r>
              <a:rPr lang="zh-CN" altLang="en-US" sz="2800" kern="0"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rPr>
              <a:t>图</a:t>
            </a:r>
            <a:endParaRPr lang="en-US" sz="2800" kern="0"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endParaRPr>
          </a:p>
          <a:p>
            <a:pPr algn="ctr" defTabSz="684609" fontAlgn="base">
              <a:spcAft>
                <a:spcPct val="0"/>
              </a:spcAft>
              <a:defRPr/>
            </a:pPr>
            <a:r>
              <a:rPr lang="en-US" sz="2800" kern="0"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rPr>
              <a:t> </a:t>
            </a:r>
          </a:p>
        </p:txBody>
      </p:sp>
      <p:sp>
        <p:nvSpPr>
          <p:cNvPr id="18" name="Presentation Title Rectangle"/>
          <p:cNvSpPr txBox="1">
            <a:spLocks/>
          </p:cNvSpPr>
          <p:nvPr/>
        </p:nvSpPr>
        <p:spPr>
          <a:xfrm>
            <a:off x="6090990" y="2600786"/>
            <a:ext cx="2571750" cy="1252047"/>
          </a:xfrm>
          <a:prstGeom prst="rect">
            <a:avLst/>
          </a:prstGeom>
          <a:solidFill>
            <a:schemeClr val="accent5">
              <a:lumMod val="20000"/>
              <a:lumOff val="80000"/>
            </a:schemeClr>
          </a:solidFill>
          <a:effectLst/>
        </p:spPr>
        <p:txBody>
          <a:bodyPr lIns="136966" tIns="114148" rIns="102727" bIns="136966" anchor="t" anchorCtr="0">
            <a:noAutofit/>
          </a:bodyPr>
          <a:lstStyle>
            <a:defPPr>
              <a:defRPr lang="en-US"/>
            </a:defPPr>
            <a:lvl1pPr marR="0" lvl="0" indent="0" defTabSz="914400" fontAlgn="auto">
              <a:lnSpc>
                <a:spcPct val="90000"/>
              </a:lnSpc>
              <a:spcBef>
                <a:spcPct val="0"/>
              </a:spcBef>
              <a:spcAft>
                <a:spcPts val="0"/>
              </a:spcAft>
              <a:buClrTx/>
              <a:buSzTx/>
              <a:buFontTx/>
              <a:buNone/>
              <a:tabLst/>
              <a:defRPr kumimoji="0" sz="2000" b="0" i="0" u="none" strike="noStrike" kern="0" cap="none" spc="0" normalizeH="0" baseline="0">
                <a:ln w="3175">
                  <a:noFill/>
                </a:ln>
                <a:gradFill flip="none" rotWithShape="1">
                  <a:gsLst>
                    <a:gs pos="4583">
                      <a:srgbClr val="FFFFFF"/>
                    </a:gs>
                    <a:gs pos="100000">
                      <a:srgbClr val="FFFFFF"/>
                    </a:gs>
                  </a:gsLst>
                  <a:lin ang="5400000" scaled="0"/>
                  <a:tileRect/>
                </a:gradFill>
                <a:effectLst/>
                <a:uLnTx/>
                <a:uFillTx/>
                <a:latin typeface="Segoe"/>
                <a:cs typeface="Arial" charset="0"/>
              </a:defRPr>
            </a:lvl1pPr>
          </a:lstStyle>
          <a:p>
            <a:pPr algn="ctr" defTabSz="684609" fontAlgn="base">
              <a:spcAft>
                <a:spcPct val="0"/>
              </a:spcAft>
              <a:defRPr/>
            </a:pPr>
            <a:r>
              <a:rPr lang="en-US" altLang="zh-CN" sz="2800" b="1"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rPr>
              <a:t>IPO</a:t>
            </a:r>
            <a:r>
              <a:rPr lang="zh-CN" altLang="en-US" sz="2800" b="1"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rPr>
              <a:t>图</a:t>
            </a:r>
            <a:endParaRPr lang="en-US" sz="2800" b="1" spc="-38" dirty="0">
              <a:gradFill>
                <a:gsLst>
                  <a:gs pos="0">
                    <a:schemeClr val="bg1"/>
                  </a:gs>
                  <a:gs pos="100000">
                    <a:schemeClr val="bg1"/>
                  </a:gs>
                </a:gsLst>
                <a:lin ang="5400000" scaled="0"/>
              </a:grad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383911467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wipe(down)">
                                      <p:cBhvr>
                                        <p:cTn id="10" dur="500"/>
                                        <p:tgtEl>
                                          <p:spTgt spid="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00"/>
                                        <p:tgtEl>
                                          <p:spTgt spid="17"/>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500"/>
                                        <p:tgtEl>
                                          <p:spTgt spid="13"/>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wipe(down)">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7 </a:t>
            </a:r>
            <a:r>
              <a:rPr lang="zh-CN" altLang="en-US" b="1" dirty="0">
                <a:latin typeface="楷体" pitchFamily="49" charset="-122"/>
                <a:ea typeface="楷体" pitchFamily="49" charset="-122"/>
              </a:rPr>
              <a:t>其他图形工具</a:t>
            </a:r>
            <a:endParaRPr lang="zh-CN" altLang="en-US" dirty="0"/>
          </a:p>
        </p:txBody>
      </p:sp>
      <p:sp>
        <p:nvSpPr>
          <p:cNvPr id="19" name="内容占位符 2"/>
          <p:cNvSpPr>
            <a:spLocks noGrp="1"/>
          </p:cNvSpPr>
          <p:nvPr>
            <p:ph idx="1"/>
          </p:nvPr>
        </p:nvSpPr>
        <p:spPr>
          <a:xfrm>
            <a:off x="389436" y="771550"/>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）层次方框图</a:t>
            </a:r>
            <a:endParaRPr lang="en-US" altLang="zh-CN" sz="2800" b="1" dirty="0">
              <a:latin typeface="楷体" pitchFamily="49" charset="-122"/>
              <a:ea typeface="楷体" pitchFamily="49" charset="-122"/>
            </a:endParaRPr>
          </a:p>
        </p:txBody>
      </p:sp>
      <p:sp>
        <p:nvSpPr>
          <p:cNvPr id="3" name="矩形 2"/>
          <p:cNvSpPr/>
          <p:nvPr/>
        </p:nvSpPr>
        <p:spPr>
          <a:xfrm>
            <a:off x="539552" y="1275606"/>
            <a:ext cx="3240360" cy="3785652"/>
          </a:xfrm>
          <a:prstGeom prst="rect">
            <a:avLst/>
          </a:prstGeom>
        </p:spPr>
        <p:txBody>
          <a:bodyPr wrap="square">
            <a:spAutoFit/>
          </a:bodyPr>
          <a:lstStyle/>
          <a:p>
            <a:pPr indent="630238">
              <a:buFontTx/>
              <a:buNone/>
            </a:pPr>
            <a:r>
              <a:rPr lang="zh-CN" altLang="en-US" sz="2400" b="1" dirty="0">
                <a:latin typeface="楷体" pitchFamily="49" charset="-122"/>
                <a:ea typeface="楷体" pitchFamily="49" charset="-122"/>
              </a:rPr>
              <a:t>层次方框图用树形结构的一系列多层次的矩形框描绘数据的层次结构。</a:t>
            </a:r>
            <a:endParaRPr lang="en-US" altLang="zh-CN" sz="2400" b="1" dirty="0">
              <a:latin typeface="楷体" pitchFamily="49" charset="-122"/>
              <a:ea typeface="楷体" pitchFamily="49" charset="-122"/>
            </a:endParaRPr>
          </a:p>
          <a:p>
            <a:pPr indent="630238"/>
            <a:r>
              <a:rPr lang="zh-CN" altLang="en-US" sz="2400" b="1" dirty="0">
                <a:latin typeface="楷体" pitchFamily="49" charset="-122"/>
                <a:ea typeface="楷体" pitchFamily="49" charset="-122"/>
              </a:rPr>
              <a:t>随着结构的精细化，层次方框图对数据结构也描绘得越来越详细，这种模式非常适合于需求分析阶段的需要。</a:t>
            </a:r>
          </a:p>
        </p:txBody>
      </p:sp>
      <p:pic>
        <p:nvPicPr>
          <p:cNvPr id="20" name="Picture 3" descr="rj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95936" y="1203598"/>
            <a:ext cx="4896544" cy="36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6514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1" presetClass="entr" presetSubtype="1" fill="hold"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heel(1)">
                                      <p:cBhvr>
                                        <p:cTn id="26"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7 </a:t>
            </a:r>
            <a:r>
              <a:rPr lang="zh-CN" altLang="en-US" b="1" dirty="0">
                <a:latin typeface="楷体" pitchFamily="49" charset="-122"/>
                <a:ea typeface="楷体" pitchFamily="49" charset="-122"/>
              </a:rPr>
              <a:t>其他图形工具</a:t>
            </a:r>
            <a:endParaRPr lang="zh-CN" altLang="en-US" dirty="0"/>
          </a:p>
        </p:txBody>
      </p:sp>
      <p:sp>
        <p:nvSpPr>
          <p:cNvPr id="19" name="内容占位符 2"/>
          <p:cNvSpPr>
            <a:spLocks noGrp="1"/>
          </p:cNvSpPr>
          <p:nvPr>
            <p:ph idx="1"/>
          </p:nvPr>
        </p:nvSpPr>
        <p:spPr>
          <a:xfrm>
            <a:off x="389436" y="771550"/>
            <a:ext cx="8363938" cy="1024896"/>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a:t>
            </a:r>
            <a:r>
              <a:rPr lang="en-US" altLang="zh-CN" sz="2800" b="1" dirty="0" err="1">
                <a:latin typeface="楷体" pitchFamily="49" charset="-122"/>
                <a:ea typeface="楷体" pitchFamily="49" charset="-122"/>
              </a:rPr>
              <a:t>Warnier</a:t>
            </a:r>
            <a:r>
              <a:rPr lang="zh-CN" altLang="en-US" sz="2800" b="1" dirty="0">
                <a:latin typeface="楷体" pitchFamily="49" charset="-122"/>
                <a:ea typeface="楷体" pitchFamily="49" charset="-122"/>
              </a:rPr>
              <a:t>图</a:t>
            </a:r>
            <a:endParaRPr lang="en-US" altLang="zh-CN" sz="2800" b="1" dirty="0">
              <a:latin typeface="楷体" pitchFamily="49" charset="-122"/>
              <a:ea typeface="楷体" pitchFamily="49" charset="-122"/>
            </a:endParaRPr>
          </a:p>
          <a:p>
            <a:pPr marL="0" indent="0">
              <a:lnSpc>
                <a:spcPct val="100000"/>
              </a:lnSpc>
              <a:spcAft>
                <a:spcPts val="600"/>
              </a:spcAft>
              <a:buNone/>
            </a:pPr>
            <a:endParaRPr lang="en-US" altLang="zh-CN" sz="2800" b="1" dirty="0">
              <a:latin typeface="楷体" pitchFamily="49" charset="-122"/>
              <a:ea typeface="楷体" pitchFamily="49" charset="-122"/>
            </a:endParaRPr>
          </a:p>
        </p:txBody>
      </p:sp>
      <p:sp>
        <p:nvSpPr>
          <p:cNvPr id="3" name="矩形 2"/>
          <p:cNvSpPr/>
          <p:nvPr/>
        </p:nvSpPr>
        <p:spPr>
          <a:xfrm>
            <a:off x="539552" y="1275606"/>
            <a:ext cx="8424936" cy="1200329"/>
          </a:xfrm>
          <a:prstGeom prst="rect">
            <a:avLst/>
          </a:prstGeom>
        </p:spPr>
        <p:txBody>
          <a:bodyPr wrap="square">
            <a:spAutoFit/>
          </a:bodyPr>
          <a:lstStyle/>
          <a:p>
            <a:pPr indent="630238">
              <a:buFontTx/>
              <a:buNone/>
            </a:pPr>
            <a:r>
              <a:rPr lang="zh-CN" altLang="en-US" sz="2400" b="1" dirty="0">
                <a:latin typeface="楷体" pitchFamily="49" charset="-122"/>
                <a:ea typeface="楷体" pitchFamily="49" charset="-122"/>
              </a:rPr>
              <a:t>表示信息层次结构的另外一种图形工具。</a:t>
            </a:r>
            <a:endParaRPr lang="en-US" altLang="zh-CN" sz="2400" b="1" dirty="0">
              <a:latin typeface="楷体" pitchFamily="49" charset="-122"/>
              <a:ea typeface="楷体" pitchFamily="49" charset="-122"/>
            </a:endParaRPr>
          </a:p>
          <a:p>
            <a:pPr indent="630238">
              <a:buFontTx/>
              <a:buNone/>
            </a:pPr>
            <a:r>
              <a:rPr lang="zh-CN" altLang="en-US" sz="2400" b="1" dirty="0">
                <a:latin typeface="楷体" pitchFamily="49" charset="-122"/>
                <a:ea typeface="楷体" pitchFamily="49" charset="-122"/>
              </a:rPr>
              <a:t>可以指出一类信息或一个信息元素是重复出现的，也可以表示特定信息在某一类信息中是有条件地出现的。</a:t>
            </a:r>
          </a:p>
        </p:txBody>
      </p:sp>
      <p:pic>
        <p:nvPicPr>
          <p:cNvPr id="6" name="Picture 4" descr="3-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648" y="2475935"/>
            <a:ext cx="6408712" cy="2609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2556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fade">
                                      <p:cBhvr>
                                        <p:cTn id="19" dur="1000"/>
                                        <p:tgtEl>
                                          <p:spTgt spid="3">
                                            <p:txEl>
                                              <p:pRg st="1" end="1"/>
                                            </p:txEl>
                                          </p:spTgt>
                                        </p:tgtEl>
                                      </p:cBhvr>
                                    </p:animEffect>
                                    <p:anim calcmode="lin" valueType="num">
                                      <p:cBhvr>
                                        <p:cTn id="20"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7 </a:t>
            </a:r>
            <a:r>
              <a:rPr lang="zh-CN" altLang="en-US" b="1" dirty="0">
                <a:latin typeface="楷体" pitchFamily="49" charset="-122"/>
                <a:ea typeface="楷体" pitchFamily="49" charset="-122"/>
              </a:rPr>
              <a:t>其他图形工具</a:t>
            </a:r>
            <a:endParaRPr lang="zh-CN" altLang="en-US" dirty="0"/>
          </a:p>
        </p:txBody>
      </p:sp>
      <p:sp>
        <p:nvSpPr>
          <p:cNvPr id="19" name="内容占位符 2"/>
          <p:cNvSpPr>
            <a:spLocks noGrp="1"/>
          </p:cNvSpPr>
          <p:nvPr>
            <p:ph idx="1"/>
          </p:nvPr>
        </p:nvSpPr>
        <p:spPr>
          <a:xfrm>
            <a:off x="389436" y="771550"/>
            <a:ext cx="8363938" cy="1024896"/>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3</a:t>
            </a: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IPO</a:t>
            </a:r>
            <a:r>
              <a:rPr lang="zh-CN" altLang="en-US" sz="2800" b="1" dirty="0">
                <a:latin typeface="楷体" pitchFamily="49" charset="-122"/>
                <a:ea typeface="楷体" pitchFamily="49" charset="-122"/>
              </a:rPr>
              <a:t>图</a:t>
            </a:r>
            <a:endParaRPr lang="en-US" altLang="zh-CN" sz="2800" b="1" dirty="0">
              <a:latin typeface="楷体" pitchFamily="49" charset="-122"/>
              <a:ea typeface="楷体" pitchFamily="49" charset="-122"/>
            </a:endParaRPr>
          </a:p>
          <a:p>
            <a:pPr marL="0" indent="0">
              <a:lnSpc>
                <a:spcPct val="100000"/>
              </a:lnSpc>
              <a:spcAft>
                <a:spcPts val="600"/>
              </a:spcAft>
              <a:buNone/>
            </a:pPr>
            <a:endParaRPr lang="en-US" altLang="zh-CN" sz="2800" b="1" dirty="0">
              <a:latin typeface="楷体" pitchFamily="49" charset="-122"/>
              <a:ea typeface="楷体" pitchFamily="49" charset="-122"/>
            </a:endParaRPr>
          </a:p>
        </p:txBody>
      </p:sp>
      <p:sp>
        <p:nvSpPr>
          <p:cNvPr id="3" name="矩形 2"/>
          <p:cNvSpPr/>
          <p:nvPr/>
        </p:nvSpPr>
        <p:spPr>
          <a:xfrm>
            <a:off x="539552" y="1275606"/>
            <a:ext cx="8424936" cy="1200329"/>
          </a:xfrm>
          <a:prstGeom prst="rect">
            <a:avLst/>
          </a:prstGeom>
        </p:spPr>
        <p:txBody>
          <a:bodyPr wrap="square">
            <a:spAutoFit/>
          </a:bodyPr>
          <a:lstStyle/>
          <a:p>
            <a:pPr indent="-6350">
              <a:buFontTx/>
              <a:buNone/>
            </a:pPr>
            <a:r>
              <a:rPr lang="en-US" altLang="zh-CN" sz="2400" b="1" dirty="0">
                <a:latin typeface="楷体" pitchFamily="49" charset="-122"/>
                <a:ea typeface="楷体" pitchFamily="49" charset="-122"/>
              </a:rPr>
              <a:t>IPO</a:t>
            </a:r>
            <a:r>
              <a:rPr lang="zh-CN" altLang="en-US" sz="2400" b="1" dirty="0">
                <a:latin typeface="楷体" pitchFamily="49" charset="-122"/>
                <a:ea typeface="楷体" pitchFamily="49" charset="-122"/>
              </a:rPr>
              <a:t>图是输入、处理、输出图的简称，它是美国</a:t>
            </a:r>
            <a:r>
              <a:rPr lang="en-US" altLang="zh-CN" sz="2400" b="1" dirty="0">
                <a:latin typeface="楷体" pitchFamily="49" charset="-122"/>
                <a:ea typeface="楷体" pitchFamily="49" charset="-122"/>
              </a:rPr>
              <a:t>IBM</a:t>
            </a:r>
            <a:r>
              <a:rPr lang="zh-CN" altLang="en-US" sz="2400" b="1" dirty="0">
                <a:latin typeface="楷体" pitchFamily="49" charset="-122"/>
                <a:ea typeface="楷体" pitchFamily="49" charset="-122"/>
              </a:rPr>
              <a:t>公司发展完善起来的一种图形工具，能够方便地描绘输入数据、对数据的处理和输出数据之间的关系。</a:t>
            </a:r>
          </a:p>
        </p:txBody>
      </p:sp>
      <p:pic>
        <p:nvPicPr>
          <p:cNvPr id="7" name="Picture 3" descr="rj2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1779662"/>
            <a:ext cx="4464390" cy="288032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 descr="rj2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627534"/>
            <a:ext cx="3293969" cy="439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95404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7" presetClass="entr" presetSubtype="0"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1000"/>
                                        <p:tgtEl>
                                          <p:spTgt spid="3">
                                            <p:txEl>
                                              <p:pRg st="0" end="0"/>
                                            </p:txEl>
                                          </p:spTgt>
                                        </p:tgtEl>
                                      </p:cBhvr>
                                    </p:animEffect>
                                    <p:anim calcmode="lin" valueType="num">
                                      <p:cBhvr>
                                        <p:cTn id="13"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37"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arn(outVertic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6" presetClass="entr" presetSubtype="37"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barn(outVertical)">
                                      <p:cBhvr>
                                        <p:cTn id="2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3.1 </a:t>
            </a:r>
            <a:r>
              <a:rPr lang="zh-CN" altLang="en-US" sz="36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zh-CN" altLang="en-US" dirty="0"/>
          </a:p>
        </p:txBody>
      </p:sp>
      <p:grpSp>
        <p:nvGrpSpPr>
          <p:cNvPr id="46" name="组合 45"/>
          <p:cNvGrpSpPr/>
          <p:nvPr/>
        </p:nvGrpSpPr>
        <p:grpSpPr>
          <a:xfrm>
            <a:off x="6742360" y="1658222"/>
            <a:ext cx="2004144" cy="2003622"/>
            <a:chOff x="6742360" y="1658222"/>
            <a:chExt cx="2004144" cy="2003622"/>
          </a:xfrm>
        </p:grpSpPr>
        <p:sp>
          <p:nvSpPr>
            <p:cNvPr id="36"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修正系统开发计划</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8" name="Picture 50" descr="C:\Users\sakuu\Documents\Ballmer MGX 2011\Tile Icons\Road Fo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312153" y="2026690"/>
              <a:ext cx="864558" cy="864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3" name="组合 42"/>
          <p:cNvGrpSpPr/>
          <p:nvPr/>
        </p:nvGrpSpPr>
        <p:grpSpPr>
          <a:xfrm>
            <a:off x="428596" y="1658222"/>
            <a:ext cx="2004144" cy="2003622"/>
            <a:chOff x="383960" y="1658222"/>
            <a:chExt cx="2004144" cy="2003622"/>
          </a:xfrm>
        </p:grpSpPr>
        <p:sp>
          <p:nvSpPr>
            <p:cNvPr id="37" name="Rectangle 8"/>
            <p:cNvSpPr/>
            <p:nvPr/>
          </p:nvSpPr>
          <p:spPr bwMode="auto">
            <a:xfrm>
              <a:off x="383960" y="1658222"/>
              <a:ext cx="2004144" cy="2003622"/>
            </a:xfrm>
            <a:prstGeom prst="rect">
              <a:avLst/>
            </a:prstGeom>
            <a:solidFill>
              <a:schemeClr val="accent4">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确定对系统的综合要求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9" name="Picture 7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black">
            <a:xfrm>
              <a:off x="988923" y="2125459"/>
              <a:ext cx="794218" cy="66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5" name="组合 44"/>
          <p:cNvGrpSpPr/>
          <p:nvPr/>
        </p:nvGrpSpPr>
        <p:grpSpPr>
          <a:xfrm>
            <a:off x="4670524" y="1653610"/>
            <a:ext cx="2004144" cy="2003622"/>
            <a:chOff x="4625888" y="1653610"/>
            <a:chExt cx="2004144" cy="2003622"/>
          </a:xfrm>
        </p:grpSpPr>
        <p:sp>
          <p:nvSpPr>
            <p:cNvPr id="35" name="Rectangle 3"/>
            <p:cNvSpPr/>
            <p:nvPr/>
          </p:nvSpPr>
          <p:spPr bwMode="auto">
            <a:xfrm>
              <a:off x="4625888" y="1653610"/>
              <a:ext cx="2004144" cy="2003622"/>
            </a:xfrm>
            <a:prstGeom prst="rect">
              <a:avLst/>
            </a:prstGeom>
            <a:solidFill>
              <a:schemeClr val="accent6">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导出系统的逻辑模型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0" name="Freeform 58"/>
            <p:cNvSpPr>
              <a:spLocks noEditPoints="1"/>
            </p:cNvSpPr>
            <p:nvPr/>
          </p:nvSpPr>
          <p:spPr bwMode="black">
            <a:xfrm>
              <a:off x="5351080" y="2144625"/>
              <a:ext cx="553760" cy="6280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44" name="组合 43"/>
          <p:cNvGrpSpPr/>
          <p:nvPr/>
        </p:nvGrpSpPr>
        <p:grpSpPr>
          <a:xfrm>
            <a:off x="2554053" y="1653610"/>
            <a:ext cx="2004144" cy="2003622"/>
            <a:chOff x="2509417" y="1653610"/>
            <a:chExt cx="2004144" cy="2003622"/>
          </a:xfrm>
        </p:grpSpPr>
        <p:sp>
          <p:nvSpPr>
            <p:cNvPr id="34"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分析系统的数据要求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1"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lide(fromLeft)">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slide(fromLeft)">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45"/>
                                        </p:tgtEl>
                                        <p:attrNameLst>
                                          <p:attrName>style.visibility</p:attrName>
                                        </p:attrNameLst>
                                      </p:cBhvr>
                                      <p:to>
                                        <p:strVal val="visible"/>
                                      </p:to>
                                    </p:set>
                                    <p:animEffect transition="in" filter="slide(fromLeft)">
                                      <p:cBhvr>
                                        <p:cTn id="17" dur="500"/>
                                        <p:tgtEl>
                                          <p:spTgt spid="45"/>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nodeType="click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slide(fromLeft)">
                                      <p:cBhvr>
                                        <p:cTn id="2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69584"/>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4183777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6"/>
                                        </p:tgtEl>
                                      </p:cBhvr>
                                    </p:animEffect>
                                    <p:animScale>
                                      <p:cBhvr>
                                        <p:cTn id="7" dur="25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8 </a:t>
            </a:r>
            <a:r>
              <a:rPr lang="zh-CN" altLang="en-US" b="1" dirty="0">
                <a:latin typeface="楷体" pitchFamily="49" charset="-122"/>
                <a:ea typeface="楷体" pitchFamily="49" charset="-122"/>
              </a:rPr>
              <a:t>验证软件需求</a:t>
            </a:r>
            <a:endParaRPr lang="zh-CN" altLang="en-US" dirty="0"/>
          </a:p>
        </p:txBody>
      </p:sp>
      <p:sp>
        <p:nvSpPr>
          <p:cNvPr id="4" name="内容占位符 2"/>
          <p:cNvSpPr>
            <a:spLocks noGrp="1"/>
          </p:cNvSpPr>
          <p:nvPr>
            <p:ph idx="1"/>
          </p:nvPr>
        </p:nvSpPr>
        <p:spPr>
          <a:xfrm>
            <a:off x="389436" y="555526"/>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）从哪些方面验证</a:t>
            </a:r>
            <a:endParaRPr lang="en-US" altLang="zh-CN" sz="2800" b="1" dirty="0">
              <a:latin typeface="楷体" pitchFamily="49" charset="-122"/>
              <a:ea typeface="楷体" pitchFamily="49" charset="-122"/>
            </a:endParaRPr>
          </a:p>
        </p:txBody>
      </p:sp>
      <p:sp>
        <p:nvSpPr>
          <p:cNvPr id="24" name="Rectangle 57"/>
          <p:cNvSpPr/>
          <p:nvPr>
            <p:custDataLst>
              <p:tags r:id="rId1"/>
            </p:custDataLst>
          </p:nvPr>
        </p:nvSpPr>
        <p:spPr bwMode="auto">
          <a:xfrm>
            <a:off x="962427" y="964426"/>
            <a:ext cx="1234761"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一致性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23" name="Rectangle 81"/>
          <p:cNvSpPr/>
          <p:nvPr>
            <p:custDataLst>
              <p:tags r:id="rId2"/>
            </p:custDataLst>
          </p:nvPr>
        </p:nvSpPr>
        <p:spPr bwMode="auto">
          <a:xfrm>
            <a:off x="2283121" y="964425"/>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所有需求必须是一致的，任何一条需求不能和其他需求互相矛盾。</a:t>
            </a:r>
          </a:p>
        </p:txBody>
      </p:sp>
      <p:sp>
        <p:nvSpPr>
          <p:cNvPr id="18" name="Rectangle 65"/>
          <p:cNvSpPr/>
          <p:nvPr>
            <p:custDataLst>
              <p:tags r:id="rId3"/>
            </p:custDataLst>
          </p:nvPr>
        </p:nvSpPr>
        <p:spPr bwMode="auto">
          <a:xfrm>
            <a:off x="2283121" y="2021350"/>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需求必须是完整的，规格说明书应该包括用户需要的每一个功能或性能。</a:t>
            </a:r>
          </a:p>
        </p:txBody>
      </p:sp>
      <p:sp>
        <p:nvSpPr>
          <p:cNvPr id="20" name="Rectangle 73"/>
          <p:cNvSpPr/>
          <p:nvPr>
            <p:custDataLst>
              <p:tags r:id="rId4"/>
            </p:custDataLst>
          </p:nvPr>
        </p:nvSpPr>
        <p:spPr bwMode="auto">
          <a:xfrm>
            <a:off x="962426" y="2021350"/>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完整性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16" name="Rectangle 56"/>
          <p:cNvSpPr/>
          <p:nvPr>
            <p:custDataLst>
              <p:tags r:id="rId5"/>
            </p:custDataLst>
          </p:nvPr>
        </p:nvSpPr>
        <p:spPr bwMode="auto">
          <a:xfrm>
            <a:off x="962426" y="3072146"/>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现实性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15" name="Rectangle 77"/>
          <p:cNvSpPr/>
          <p:nvPr>
            <p:custDataLst>
              <p:tags r:id="rId6"/>
            </p:custDataLst>
          </p:nvPr>
        </p:nvSpPr>
        <p:spPr bwMode="auto">
          <a:xfrm>
            <a:off x="2283121" y="3072146"/>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defTabSz="1218106" fontAlgn="base">
              <a:spcBef>
                <a:spcPts val="300"/>
              </a:spcBef>
              <a:spcAft>
                <a:spcPts val="300"/>
              </a:spcAft>
              <a:buClr>
                <a:srgbClr val="C2C2C2">
                  <a:lumMod val="75000"/>
                </a:srgbClr>
              </a:buClr>
              <a:buSzPct val="100000"/>
            </a:pPr>
            <a:r>
              <a:rPr lang="zh-CN" altLang="en-US" sz="2400" b="1" dirty="0">
                <a:latin typeface="楷体" pitchFamily="49" charset="-122"/>
                <a:ea typeface="楷体" pitchFamily="49" charset="-122"/>
              </a:rPr>
              <a:t>现实性指定的需求应该是用现有的硬件技术和软件技术基本上可以实现的。</a:t>
            </a:r>
            <a:endParaRPr lang="en-US" sz="2400" b="1" dirty="0">
              <a:gradFill>
                <a:gsLst>
                  <a:gs pos="0">
                    <a:schemeClr val="tx1"/>
                  </a:gs>
                  <a:gs pos="100000">
                    <a:schemeClr val="tx1"/>
                  </a:gs>
                </a:gsLst>
                <a:lin ang="5400000" scaled="0"/>
              </a:gradFill>
              <a:latin typeface="楷体" pitchFamily="49" charset="-122"/>
              <a:ea typeface="楷体" pitchFamily="49" charset="-122"/>
              <a:cs typeface="Segoe UI" pitchFamily="34" charset="0"/>
            </a:endParaRPr>
          </a:p>
        </p:txBody>
      </p:sp>
      <p:sp>
        <p:nvSpPr>
          <p:cNvPr id="12" name="Rectangle 55"/>
          <p:cNvSpPr/>
          <p:nvPr>
            <p:custDataLst>
              <p:tags r:id="rId7"/>
            </p:custDataLst>
          </p:nvPr>
        </p:nvSpPr>
        <p:spPr bwMode="auto">
          <a:xfrm>
            <a:off x="962426" y="4131910"/>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有效性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11" name="Rectangle 78"/>
          <p:cNvSpPr/>
          <p:nvPr>
            <p:custDataLst>
              <p:tags r:id="rId8"/>
            </p:custDataLst>
          </p:nvPr>
        </p:nvSpPr>
        <p:spPr bwMode="auto">
          <a:xfrm>
            <a:off x="2283121" y="4131910"/>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必须证明需求是正确有效的，确实能解决用户面对的问题。</a:t>
            </a:r>
          </a:p>
        </p:txBody>
      </p:sp>
    </p:spTree>
    <p:extLst>
      <p:ext uri="{BB962C8B-B14F-4D97-AF65-F5344CB8AC3E}">
        <p14:creationId xmlns:p14="http://schemas.microsoft.com/office/powerpoint/2010/main" val="293090294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ppt_y</p:attrName>
                                        </p:attrNameLst>
                                      </p:cBhvr>
                                      <p:tavLst>
                                        <p:tav tm="0">
                                          <p:val>
                                            <p:strVal val="#ppt_y-#ppt_h*1.125000"/>
                                          </p:val>
                                        </p:tav>
                                        <p:tav tm="100000">
                                          <p:val>
                                            <p:strVal val="#ppt_y"/>
                                          </p:val>
                                        </p:tav>
                                      </p:tavLst>
                                    </p:anim>
                                    <p:animEffect transition="in" filter="wipe(down)">
                                      <p:cBhvr>
                                        <p:cTn id="13" dur="500"/>
                                        <p:tgtEl>
                                          <p:spTgt spid="24"/>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ppt_y</p:attrName>
                                        </p:attrNameLst>
                                      </p:cBhvr>
                                      <p:tavLst>
                                        <p:tav tm="0">
                                          <p:val>
                                            <p:strVal val="#ppt_y-#ppt_h*1.125000"/>
                                          </p:val>
                                        </p:tav>
                                        <p:tav tm="100000">
                                          <p:val>
                                            <p:strVal val="#ppt_y"/>
                                          </p:val>
                                        </p:tav>
                                      </p:tavLst>
                                    </p:anim>
                                    <p:animEffect transition="in" filter="wipe(down)">
                                      <p:cBhvr>
                                        <p:cTn id="18" dur="500"/>
                                        <p:tgtEl>
                                          <p:spTgt spid="20"/>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p:tgtEl>
                                          <p:spTgt spid="16"/>
                                        </p:tgtEl>
                                        <p:attrNameLst>
                                          <p:attrName>ppt_y</p:attrName>
                                        </p:attrNameLst>
                                      </p:cBhvr>
                                      <p:tavLst>
                                        <p:tav tm="0">
                                          <p:val>
                                            <p:strVal val="#ppt_y-#ppt_h*1.125000"/>
                                          </p:val>
                                        </p:tav>
                                        <p:tav tm="100000">
                                          <p:val>
                                            <p:strVal val="#ppt_y"/>
                                          </p:val>
                                        </p:tav>
                                      </p:tavLst>
                                    </p:anim>
                                    <p:animEffect transition="in" filter="wipe(down)">
                                      <p:cBhvr>
                                        <p:cTn id="23" dur="500"/>
                                        <p:tgtEl>
                                          <p:spTgt spid="16"/>
                                        </p:tgtEl>
                                      </p:cBhvr>
                                    </p:animEffect>
                                  </p:childTnLst>
                                </p:cTn>
                              </p:par>
                            </p:childTnLst>
                          </p:cTn>
                        </p:par>
                        <p:par>
                          <p:cTn id="24" fill="hold">
                            <p:stCondLst>
                              <p:cond delay="1500"/>
                            </p:stCondLst>
                            <p:childTnLst>
                              <p:par>
                                <p:cTn id="25" presetID="1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wipe(left)">
                                      <p:cBhvr>
                                        <p:cTn id="38" dur="500"/>
                                        <p:tgtEl>
                                          <p:spTgt spid="18"/>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left)">
                                      <p:cBhvr>
                                        <p:cTn id="4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18" grpId="0" animBg="1"/>
      <p:bldP spid="20" grpId="0" animBg="1"/>
      <p:bldP spid="16" grpId="0" animBg="1"/>
      <p:bldP spid="15" grpId="0" animBg="1"/>
      <p:bldP spid="12" grpId="0" animBg="1"/>
      <p:bldP spid="1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8 </a:t>
            </a:r>
            <a:r>
              <a:rPr lang="zh-CN" altLang="en-US" b="1" dirty="0">
                <a:latin typeface="楷体" pitchFamily="49" charset="-122"/>
                <a:ea typeface="楷体" pitchFamily="49" charset="-122"/>
              </a:rPr>
              <a:t>验证软件需求</a:t>
            </a:r>
            <a:endParaRPr lang="zh-CN" altLang="en-US" dirty="0"/>
          </a:p>
        </p:txBody>
      </p:sp>
      <p:sp>
        <p:nvSpPr>
          <p:cNvPr id="4" name="内容占位符 2"/>
          <p:cNvSpPr>
            <a:spLocks noGrp="1"/>
          </p:cNvSpPr>
          <p:nvPr>
            <p:ph idx="1"/>
          </p:nvPr>
        </p:nvSpPr>
        <p:spPr>
          <a:xfrm>
            <a:off x="389436" y="555526"/>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）验证的方法</a:t>
            </a:r>
            <a:endParaRPr lang="en-US" altLang="zh-CN" sz="2800" b="1" dirty="0">
              <a:latin typeface="楷体" pitchFamily="49" charset="-122"/>
              <a:ea typeface="楷体" pitchFamily="49" charset="-122"/>
            </a:endParaRPr>
          </a:p>
        </p:txBody>
      </p:sp>
      <p:sp>
        <p:nvSpPr>
          <p:cNvPr id="24" name="Rectangle 57"/>
          <p:cNvSpPr/>
          <p:nvPr>
            <p:custDataLst>
              <p:tags r:id="rId1"/>
            </p:custDataLst>
          </p:nvPr>
        </p:nvSpPr>
        <p:spPr bwMode="auto">
          <a:xfrm>
            <a:off x="962427" y="964426"/>
            <a:ext cx="1234761"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一致性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23" name="Rectangle 81"/>
          <p:cNvSpPr/>
          <p:nvPr>
            <p:custDataLst>
              <p:tags r:id="rId2"/>
            </p:custDataLst>
          </p:nvPr>
        </p:nvSpPr>
        <p:spPr bwMode="auto">
          <a:xfrm>
            <a:off x="2283121" y="964425"/>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自然语言：人工技术</a:t>
            </a:r>
            <a:endParaRPr lang="en-US" altLang="zh-CN" sz="2400" b="1" dirty="0">
              <a:latin typeface="楷体" pitchFamily="49" charset="-122"/>
              <a:ea typeface="楷体" pitchFamily="49" charset="-122"/>
            </a:endParaRPr>
          </a:p>
          <a:p>
            <a:pPr indent="-6350">
              <a:buFontTx/>
              <a:buNone/>
            </a:pPr>
            <a:r>
              <a:rPr lang="zh-CN" altLang="en-US" sz="2400" b="1" dirty="0">
                <a:latin typeface="楷体" pitchFamily="49" charset="-122"/>
                <a:ea typeface="楷体" pitchFamily="49" charset="-122"/>
              </a:rPr>
              <a:t>形式化语言：软件工具</a:t>
            </a:r>
          </a:p>
        </p:txBody>
      </p:sp>
      <p:sp>
        <p:nvSpPr>
          <p:cNvPr id="20" name="Rectangle 73"/>
          <p:cNvSpPr/>
          <p:nvPr>
            <p:custDataLst>
              <p:tags r:id="rId3"/>
            </p:custDataLst>
          </p:nvPr>
        </p:nvSpPr>
        <p:spPr bwMode="auto">
          <a:xfrm>
            <a:off x="962426" y="2021350"/>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完整性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16" name="Rectangle 56"/>
          <p:cNvSpPr/>
          <p:nvPr>
            <p:custDataLst>
              <p:tags r:id="rId4"/>
            </p:custDataLst>
          </p:nvPr>
        </p:nvSpPr>
        <p:spPr bwMode="auto">
          <a:xfrm>
            <a:off x="962426" y="3072146"/>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有效性</a:t>
            </a:r>
            <a:endParaRPr lang="en-US" altLang="zh-CN" sz="2400" b="1" dirty="0">
              <a:solidFill>
                <a:srgbClr val="FFFFFF">
                  <a:alpha val="99000"/>
                </a:srgbClr>
              </a:solidFill>
              <a:latin typeface="楷体" pitchFamily="49" charset="-122"/>
              <a:ea typeface="楷体" pitchFamily="49" charset="-122"/>
              <a:cs typeface="Segoe UI" pitchFamily="34" charset="0"/>
            </a:endParaRPr>
          </a:p>
        </p:txBody>
      </p:sp>
      <p:sp>
        <p:nvSpPr>
          <p:cNvPr id="12" name="Rectangle 55"/>
          <p:cNvSpPr/>
          <p:nvPr>
            <p:custDataLst>
              <p:tags r:id="rId5"/>
            </p:custDataLst>
          </p:nvPr>
        </p:nvSpPr>
        <p:spPr bwMode="auto">
          <a:xfrm>
            <a:off x="962426" y="4131910"/>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现实性</a:t>
            </a:r>
            <a:endParaRPr lang="en-US" sz="2400" b="1" dirty="0">
              <a:solidFill>
                <a:srgbClr val="FFFFFF">
                  <a:alpha val="99000"/>
                </a:srgbClr>
              </a:solidFill>
              <a:latin typeface="楷体" pitchFamily="49" charset="-122"/>
              <a:ea typeface="楷体" pitchFamily="49" charset="-122"/>
              <a:cs typeface="Segoe UI" pitchFamily="34" charset="0"/>
            </a:endParaRPr>
          </a:p>
        </p:txBody>
      </p:sp>
    </p:spTree>
    <p:extLst>
      <p:ext uri="{BB962C8B-B14F-4D97-AF65-F5344CB8AC3E}">
        <p14:creationId xmlns:p14="http://schemas.microsoft.com/office/powerpoint/2010/main" val="748764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additive="base">
                                        <p:cTn id="12" dur="500"/>
                                        <p:tgtEl>
                                          <p:spTgt spid="24"/>
                                        </p:tgtEl>
                                        <p:attrNameLst>
                                          <p:attrName>ppt_y</p:attrName>
                                        </p:attrNameLst>
                                      </p:cBhvr>
                                      <p:tavLst>
                                        <p:tav tm="0">
                                          <p:val>
                                            <p:strVal val="#ppt_y-#ppt_h*1.125000"/>
                                          </p:val>
                                        </p:tav>
                                        <p:tav tm="100000">
                                          <p:val>
                                            <p:strVal val="#ppt_y"/>
                                          </p:val>
                                        </p:tav>
                                      </p:tavLst>
                                    </p:anim>
                                    <p:animEffect transition="in" filter="wipe(down)">
                                      <p:cBhvr>
                                        <p:cTn id="13" dur="500"/>
                                        <p:tgtEl>
                                          <p:spTgt spid="24"/>
                                        </p:tgtEl>
                                      </p:cBhvr>
                                    </p:animEffect>
                                  </p:childTnLst>
                                </p:cTn>
                              </p:par>
                            </p:childTnLst>
                          </p:cTn>
                        </p:par>
                        <p:par>
                          <p:cTn id="14" fill="hold">
                            <p:stCondLst>
                              <p:cond delay="500"/>
                            </p:stCondLst>
                            <p:childTnLst>
                              <p:par>
                                <p:cTn id="15" presetID="12" presetClass="entr" presetSubtype="1" fill="hold" grpId="0" nodeType="afterEffect">
                                  <p:stCondLst>
                                    <p:cond delay="0"/>
                                  </p:stCondLst>
                                  <p:childTnLst>
                                    <p:set>
                                      <p:cBhvr>
                                        <p:cTn id="16" dur="1" fill="hold">
                                          <p:stCondLst>
                                            <p:cond delay="0"/>
                                          </p:stCondLst>
                                        </p:cTn>
                                        <p:tgtEl>
                                          <p:spTgt spid="20"/>
                                        </p:tgtEl>
                                        <p:attrNameLst>
                                          <p:attrName>style.visibility</p:attrName>
                                        </p:attrNameLst>
                                      </p:cBhvr>
                                      <p:to>
                                        <p:strVal val="visible"/>
                                      </p:to>
                                    </p:set>
                                    <p:anim calcmode="lin" valueType="num">
                                      <p:cBhvr additive="base">
                                        <p:cTn id="17" dur="500"/>
                                        <p:tgtEl>
                                          <p:spTgt spid="20"/>
                                        </p:tgtEl>
                                        <p:attrNameLst>
                                          <p:attrName>ppt_y</p:attrName>
                                        </p:attrNameLst>
                                      </p:cBhvr>
                                      <p:tavLst>
                                        <p:tav tm="0">
                                          <p:val>
                                            <p:strVal val="#ppt_y-#ppt_h*1.125000"/>
                                          </p:val>
                                        </p:tav>
                                        <p:tav tm="100000">
                                          <p:val>
                                            <p:strVal val="#ppt_y"/>
                                          </p:val>
                                        </p:tav>
                                      </p:tavLst>
                                    </p:anim>
                                    <p:animEffect transition="in" filter="wipe(down)">
                                      <p:cBhvr>
                                        <p:cTn id="18" dur="500"/>
                                        <p:tgtEl>
                                          <p:spTgt spid="20"/>
                                        </p:tgtEl>
                                      </p:cBhvr>
                                    </p:animEffect>
                                  </p:childTnLst>
                                </p:cTn>
                              </p:par>
                            </p:childTnLst>
                          </p:cTn>
                        </p:par>
                        <p:par>
                          <p:cTn id="19" fill="hold">
                            <p:stCondLst>
                              <p:cond delay="1000"/>
                            </p:stCondLst>
                            <p:childTnLst>
                              <p:par>
                                <p:cTn id="20" presetID="12" presetClass="entr" presetSubtype="1" fill="hold" grpId="0" nodeType="afterEffect">
                                  <p:stCondLst>
                                    <p:cond delay="0"/>
                                  </p:stCondLst>
                                  <p:childTnLst>
                                    <p:set>
                                      <p:cBhvr>
                                        <p:cTn id="21" dur="1" fill="hold">
                                          <p:stCondLst>
                                            <p:cond delay="0"/>
                                          </p:stCondLst>
                                        </p:cTn>
                                        <p:tgtEl>
                                          <p:spTgt spid="16"/>
                                        </p:tgtEl>
                                        <p:attrNameLst>
                                          <p:attrName>style.visibility</p:attrName>
                                        </p:attrNameLst>
                                      </p:cBhvr>
                                      <p:to>
                                        <p:strVal val="visible"/>
                                      </p:to>
                                    </p:set>
                                    <p:anim calcmode="lin" valueType="num">
                                      <p:cBhvr additive="base">
                                        <p:cTn id="22" dur="500"/>
                                        <p:tgtEl>
                                          <p:spTgt spid="16"/>
                                        </p:tgtEl>
                                        <p:attrNameLst>
                                          <p:attrName>ppt_y</p:attrName>
                                        </p:attrNameLst>
                                      </p:cBhvr>
                                      <p:tavLst>
                                        <p:tav tm="0">
                                          <p:val>
                                            <p:strVal val="#ppt_y-#ppt_h*1.125000"/>
                                          </p:val>
                                        </p:tav>
                                        <p:tav tm="100000">
                                          <p:val>
                                            <p:strVal val="#ppt_y"/>
                                          </p:val>
                                        </p:tav>
                                      </p:tavLst>
                                    </p:anim>
                                    <p:animEffect transition="in" filter="wipe(down)">
                                      <p:cBhvr>
                                        <p:cTn id="23" dur="500"/>
                                        <p:tgtEl>
                                          <p:spTgt spid="16"/>
                                        </p:tgtEl>
                                      </p:cBhvr>
                                    </p:animEffect>
                                  </p:childTnLst>
                                </p:cTn>
                              </p:par>
                            </p:childTnLst>
                          </p:cTn>
                        </p:par>
                        <p:par>
                          <p:cTn id="24" fill="hold">
                            <p:stCondLst>
                              <p:cond delay="1500"/>
                            </p:stCondLst>
                            <p:childTnLst>
                              <p:par>
                                <p:cTn id="25" presetID="12" presetClass="entr" presetSubtype="1"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p:tgtEl>
                                          <p:spTgt spid="12"/>
                                        </p:tgtEl>
                                        <p:attrNameLst>
                                          <p:attrName>ppt_y</p:attrName>
                                        </p:attrNameLst>
                                      </p:cBhvr>
                                      <p:tavLst>
                                        <p:tav tm="0">
                                          <p:val>
                                            <p:strVal val="#ppt_y-#ppt_h*1.125000"/>
                                          </p:val>
                                        </p:tav>
                                        <p:tav tm="100000">
                                          <p:val>
                                            <p:strVal val="#ppt_y"/>
                                          </p:val>
                                        </p:tav>
                                      </p:tavLst>
                                    </p:anim>
                                    <p:animEffect transition="in" filter="wipe(down)">
                                      <p:cBhvr>
                                        <p:cTn id="28" dur="500"/>
                                        <p:tgtEl>
                                          <p:spTgt spid="1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wipe(left)">
                                      <p:cBhvr>
                                        <p:cTn id="3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3" grpId="0" animBg="1"/>
      <p:bldP spid="20" grpId="0" animBg="1"/>
      <p:bldP spid="16"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8 </a:t>
            </a:r>
            <a:r>
              <a:rPr lang="zh-CN" altLang="en-US" b="1" dirty="0">
                <a:latin typeface="楷体" pitchFamily="49" charset="-122"/>
                <a:ea typeface="楷体" pitchFamily="49" charset="-122"/>
              </a:rPr>
              <a:t>验证软件需求</a:t>
            </a:r>
            <a:endParaRPr lang="zh-CN" altLang="en-US" dirty="0"/>
          </a:p>
        </p:txBody>
      </p:sp>
      <p:sp>
        <p:nvSpPr>
          <p:cNvPr id="4" name="内容占位符 2"/>
          <p:cNvSpPr>
            <a:spLocks noGrp="1"/>
          </p:cNvSpPr>
          <p:nvPr>
            <p:ph idx="1"/>
          </p:nvPr>
        </p:nvSpPr>
        <p:spPr>
          <a:xfrm>
            <a:off x="389436" y="555526"/>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）验证的方法</a:t>
            </a:r>
            <a:endParaRPr lang="en-US" altLang="zh-CN" sz="2800" b="1" dirty="0">
              <a:latin typeface="楷体" pitchFamily="49" charset="-122"/>
              <a:ea typeface="楷体" pitchFamily="49" charset="-122"/>
            </a:endParaRPr>
          </a:p>
        </p:txBody>
      </p:sp>
      <p:sp>
        <p:nvSpPr>
          <p:cNvPr id="3" name="矩形 2"/>
          <p:cNvSpPr/>
          <p:nvPr/>
        </p:nvSpPr>
        <p:spPr>
          <a:xfrm>
            <a:off x="395536" y="1018346"/>
            <a:ext cx="8496944" cy="3785652"/>
          </a:xfrm>
          <a:prstGeom prst="rect">
            <a:avLst/>
          </a:prstGeom>
        </p:spPr>
        <p:txBody>
          <a:bodyPr wrap="square">
            <a:spAutoFit/>
          </a:bodyPr>
          <a:lstStyle/>
          <a:p>
            <a:pPr indent="-6350">
              <a:buFontTx/>
              <a:buNone/>
            </a:pPr>
            <a:r>
              <a:rPr lang="zh-CN" altLang="en-US" sz="2400" b="1" dirty="0">
                <a:latin typeface="楷体" pitchFamily="49" charset="-122"/>
                <a:ea typeface="楷体" pitchFamily="49" charset="-122"/>
              </a:rPr>
              <a:t>这类软件工具应该满足下列要求：</a:t>
            </a:r>
          </a:p>
          <a:p>
            <a:pPr indent="630238">
              <a:buFontTx/>
              <a:buNone/>
            </a:pPr>
            <a:r>
              <a:rPr lang="en-US" altLang="zh-CN" sz="2400" b="1" dirty="0">
                <a:latin typeface="楷体" pitchFamily="49" charset="-122"/>
                <a:ea typeface="楷体" pitchFamily="49" charset="-122"/>
              </a:rPr>
              <a:t>(1) </a:t>
            </a:r>
            <a:r>
              <a:rPr lang="zh-CN" altLang="en-US" sz="2400" b="1" dirty="0">
                <a:latin typeface="楷体" pitchFamily="49" charset="-122"/>
                <a:ea typeface="楷体" pitchFamily="49" charset="-122"/>
              </a:rPr>
              <a:t>必须有形式化的语法</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或表</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，因此可以用计算机自动处理使用这种语法说明的内容；</a:t>
            </a:r>
          </a:p>
          <a:p>
            <a:pPr indent="630238">
              <a:buFontTx/>
              <a:buNone/>
            </a:pPr>
            <a:r>
              <a:rPr lang="en-US" altLang="zh-CN" sz="2400" b="1" dirty="0">
                <a:latin typeface="楷体" pitchFamily="49" charset="-122"/>
                <a:ea typeface="楷体" pitchFamily="49" charset="-122"/>
              </a:rPr>
              <a:t>(2) </a:t>
            </a:r>
            <a:r>
              <a:rPr lang="zh-CN" altLang="en-US" sz="2400" b="1" dirty="0">
                <a:latin typeface="楷体" pitchFamily="49" charset="-122"/>
                <a:ea typeface="楷体" pitchFamily="49" charset="-122"/>
              </a:rPr>
              <a:t>使用这个软件工具能够导出详细的文档；</a:t>
            </a:r>
          </a:p>
          <a:p>
            <a:pPr indent="630238">
              <a:buFontTx/>
              <a:buNone/>
            </a:pPr>
            <a:r>
              <a:rPr lang="en-US" altLang="zh-CN" sz="2400" b="1" dirty="0">
                <a:latin typeface="楷体" pitchFamily="49" charset="-122"/>
                <a:ea typeface="楷体" pitchFamily="49" charset="-122"/>
              </a:rPr>
              <a:t>(3) </a:t>
            </a:r>
            <a:r>
              <a:rPr lang="zh-CN" altLang="en-US" sz="2400" b="1" dirty="0">
                <a:latin typeface="楷体" pitchFamily="49" charset="-122"/>
                <a:ea typeface="楷体" pitchFamily="49" charset="-122"/>
              </a:rPr>
              <a:t>必须提供分析</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测试</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规格说明书的不一致性和冗余性的手段，并且应该能够产生一组报告指明对完整性分析的结果；</a:t>
            </a:r>
            <a:endParaRPr lang="en-US" altLang="zh-CN" sz="2400" b="1" dirty="0">
              <a:latin typeface="楷体" pitchFamily="49" charset="-122"/>
              <a:ea typeface="楷体" pitchFamily="49" charset="-122"/>
            </a:endParaRPr>
          </a:p>
          <a:p>
            <a:pPr indent="630238"/>
            <a:r>
              <a:rPr lang="en-US" altLang="zh-CN" sz="2400" b="1" dirty="0">
                <a:latin typeface="楷体" pitchFamily="49" charset="-122"/>
                <a:ea typeface="楷体" pitchFamily="49" charset="-122"/>
              </a:rPr>
              <a:t>(4) </a:t>
            </a:r>
            <a:r>
              <a:rPr lang="zh-CN" altLang="en-US" sz="2400" b="1" dirty="0">
                <a:latin typeface="楷体" pitchFamily="49" charset="-122"/>
                <a:ea typeface="楷体" pitchFamily="49" charset="-122"/>
              </a:rPr>
              <a:t>使用这个软件工具之后，应该能够改进通信状况。</a:t>
            </a:r>
          </a:p>
          <a:p>
            <a:pPr indent="-6350">
              <a:buFontTx/>
              <a:buNone/>
            </a:pPr>
            <a:endParaRPr lang="en-US" altLang="zh-CN" sz="2400" b="1" dirty="0">
              <a:latin typeface="楷体" pitchFamily="49" charset="-122"/>
              <a:ea typeface="楷体" pitchFamily="49" charset="-122"/>
            </a:endParaRPr>
          </a:p>
          <a:p>
            <a:pPr indent="-6350">
              <a:buFontTx/>
              <a:buNone/>
            </a:pPr>
            <a:r>
              <a:rPr lang="zh-CN" altLang="en-US" sz="2400" b="1" dirty="0">
                <a:latin typeface="楷体" pitchFamily="49" charset="-122"/>
                <a:ea typeface="楷体" pitchFamily="49" charset="-122"/>
              </a:rPr>
              <a:t>比较代表性的是：</a:t>
            </a:r>
            <a:r>
              <a:rPr lang="en-US" altLang="zh-CN" sz="2400" b="1" dirty="0">
                <a:latin typeface="楷体" pitchFamily="49" charset="-122"/>
                <a:ea typeface="楷体" pitchFamily="49" charset="-122"/>
              </a:rPr>
              <a:t>RSL</a:t>
            </a:r>
            <a:r>
              <a:rPr lang="zh-CN" altLang="en-US" sz="2400" b="1" dirty="0">
                <a:latin typeface="楷体" pitchFamily="49" charset="-122"/>
                <a:ea typeface="楷体" pitchFamily="49" charset="-122"/>
              </a:rPr>
              <a:t>（需求陈述语言），</a:t>
            </a:r>
            <a:r>
              <a:rPr lang="en-US" altLang="zh-CN" sz="2400" b="1" dirty="0">
                <a:latin typeface="楷体" pitchFamily="49" charset="-122"/>
                <a:ea typeface="楷体" pitchFamily="49" charset="-122"/>
              </a:rPr>
              <a:t>PSL/PSA</a:t>
            </a:r>
            <a:r>
              <a:rPr lang="zh-CN" altLang="en-US" sz="2400" b="1" dirty="0">
                <a:latin typeface="楷体" pitchFamily="49" charset="-122"/>
                <a:ea typeface="楷体" pitchFamily="49" charset="-122"/>
              </a:rPr>
              <a:t>（问题陈述语言</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问题陈述分析程序）</a:t>
            </a:r>
          </a:p>
        </p:txBody>
      </p:sp>
    </p:spTree>
    <p:extLst>
      <p:ext uri="{BB962C8B-B14F-4D97-AF65-F5344CB8AC3E}">
        <p14:creationId xmlns:p14="http://schemas.microsoft.com/office/powerpoint/2010/main" val="19961352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u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down)">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down)">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down)">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wipe(down)">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3.</a:t>
            </a:r>
            <a:r>
              <a:rPr lang="en-US" altLang="zh-CN" b="1" dirty="0">
                <a:latin typeface="楷体" pitchFamily="49" charset="-122"/>
                <a:ea typeface="楷体" pitchFamily="49" charset="-122"/>
              </a:rPr>
              <a:t>8 </a:t>
            </a:r>
            <a:r>
              <a:rPr lang="zh-CN" altLang="en-US" b="1" dirty="0">
                <a:latin typeface="楷体" pitchFamily="49" charset="-122"/>
                <a:ea typeface="楷体" pitchFamily="49" charset="-122"/>
              </a:rPr>
              <a:t>验证软件需求</a:t>
            </a:r>
            <a:endParaRPr lang="zh-CN" altLang="en-US" dirty="0"/>
          </a:p>
        </p:txBody>
      </p:sp>
      <p:sp>
        <p:nvSpPr>
          <p:cNvPr id="4" name="内容占位符 2"/>
          <p:cNvSpPr>
            <a:spLocks noGrp="1"/>
          </p:cNvSpPr>
          <p:nvPr>
            <p:ph idx="1"/>
          </p:nvPr>
        </p:nvSpPr>
        <p:spPr>
          <a:xfrm>
            <a:off x="389436" y="555526"/>
            <a:ext cx="8363938" cy="430887"/>
          </a:xfrm>
        </p:spPr>
        <p:txBody>
          <a:bodyPr/>
          <a:lstStyle/>
          <a:p>
            <a:pPr marL="0" indent="0">
              <a:lnSpc>
                <a:spcPct val="100000"/>
              </a:lnSpc>
              <a:spcAft>
                <a:spcPts val="600"/>
              </a:spcAft>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）验证的方法</a:t>
            </a:r>
            <a:endParaRPr lang="en-US" altLang="zh-CN" sz="2800" b="1" dirty="0">
              <a:latin typeface="楷体" pitchFamily="49" charset="-122"/>
              <a:ea typeface="楷体" pitchFamily="49" charset="-122"/>
            </a:endParaRPr>
          </a:p>
        </p:txBody>
      </p:sp>
      <p:sp>
        <p:nvSpPr>
          <p:cNvPr id="24" name="Rectangle 57"/>
          <p:cNvSpPr/>
          <p:nvPr>
            <p:custDataLst>
              <p:tags r:id="rId1"/>
            </p:custDataLst>
          </p:nvPr>
        </p:nvSpPr>
        <p:spPr bwMode="auto">
          <a:xfrm>
            <a:off x="962427" y="964426"/>
            <a:ext cx="1234761"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一致性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23" name="Rectangle 81"/>
          <p:cNvSpPr/>
          <p:nvPr>
            <p:custDataLst>
              <p:tags r:id="rId2"/>
            </p:custDataLst>
          </p:nvPr>
        </p:nvSpPr>
        <p:spPr bwMode="auto">
          <a:xfrm>
            <a:off x="2283121" y="964425"/>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自然语言：人工技术</a:t>
            </a:r>
            <a:endParaRPr lang="en-US" altLang="zh-CN" sz="2400" b="1" dirty="0">
              <a:latin typeface="楷体" pitchFamily="49" charset="-122"/>
              <a:ea typeface="楷体" pitchFamily="49" charset="-122"/>
            </a:endParaRPr>
          </a:p>
          <a:p>
            <a:pPr indent="-6350">
              <a:buFontTx/>
              <a:buNone/>
            </a:pPr>
            <a:r>
              <a:rPr lang="zh-CN" altLang="en-US" sz="2400" b="1" dirty="0">
                <a:latin typeface="楷体" pitchFamily="49" charset="-122"/>
                <a:ea typeface="楷体" pitchFamily="49" charset="-122"/>
              </a:rPr>
              <a:t>形式化语言：软件工具</a:t>
            </a:r>
          </a:p>
        </p:txBody>
      </p:sp>
      <p:sp>
        <p:nvSpPr>
          <p:cNvPr id="20" name="Rectangle 73"/>
          <p:cNvSpPr/>
          <p:nvPr>
            <p:custDataLst>
              <p:tags r:id="rId3"/>
            </p:custDataLst>
          </p:nvPr>
        </p:nvSpPr>
        <p:spPr bwMode="auto">
          <a:xfrm>
            <a:off x="962426" y="2021350"/>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完整性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16" name="Rectangle 56"/>
          <p:cNvSpPr/>
          <p:nvPr>
            <p:custDataLst>
              <p:tags r:id="rId4"/>
            </p:custDataLst>
          </p:nvPr>
        </p:nvSpPr>
        <p:spPr bwMode="auto">
          <a:xfrm>
            <a:off x="962426" y="3072146"/>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有效性</a:t>
            </a:r>
            <a:endParaRPr lang="en-US" altLang="zh-CN" sz="2400" b="1" dirty="0">
              <a:solidFill>
                <a:srgbClr val="FFFFFF">
                  <a:alpha val="99000"/>
                </a:srgbClr>
              </a:solidFill>
              <a:latin typeface="楷体" pitchFamily="49" charset="-122"/>
              <a:ea typeface="楷体" pitchFamily="49" charset="-122"/>
              <a:cs typeface="Segoe UI" pitchFamily="34" charset="0"/>
            </a:endParaRPr>
          </a:p>
        </p:txBody>
      </p:sp>
      <p:sp>
        <p:nvSpPr>
          <p:cNvPr id="12" name="Rectangle 55"/>
          <p:cNvSpPr/>
          <p:nvPr>
            <p:custDataLst>
              <p:tags r:id="rId5"/>
            </p:custDataLst>
          </p:nvPr>
        </p:nvSpPr>
        <p:spPr bwMode="auto">
          <a:xfrm>
            <a:off x="962426" y="4131910"/>
            <a:ext cx="1234762" cy="96012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验证</a:t>
            </a:r>
            <a:endParaRPr lang="en-US" altLang="zh-CN" sz="24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r>
              <a:rPr lang="zh-CN" altLang="en-US" sz="2400" b="1" dirty="0">
                <a:solidFill>
                  <a:srgbClr val="FFFFFF">
                    <a:alpha val="99000"/>
                  </a:srgbClr>
                </a:solidFill>
                <a:latin typeface="楷体" pitchFamily="49" charset="-122"/>
                <a:ea typeface="楷体" pitchFamily="49" charset="-122"/>
                <a:cs typeface="Segoe UI" pitchFamily="34" charset="0"/>
              </a:rPr>
              <a:t>现实性</a:t>
            </a:r>
            <a:endParaRPr lang="en-US" sz="2400" b="1" dirty="0">
              <a:solidFill>
                <a:srgbClr val="FFFFFF">
                  <a:alpha val="99000"/>
                </a:srgbClr>
              </a:solidFill>
              <a:latin typeface="楷体" pitchFamily="49" charset="-122"/>
              <a:ea typeface="楷体" pitchFamily="49" charset="-122"/>
              <a:cs typeface="Segoe UI" pitchFamily="34" charset="0"/>
            </a:endParaRPr>
          </a:p>
        </p:txBody>
      </p:sp>
      <p:sp>
        <p:nvSpPr>
          <p:cNvPr id="9" name="Rectangle 65"/>
          <p:cNvSpPr/>
          <p:nvPr>
            <p:custDataLst>
              <p:tags r:id="rId6"/>
            </p:custDataLst>
          </p:nvPr>
        </p:nvSpPr>
        <p:spPr bwMode="auto">
          <a:xfrm>
            <a:off x="2283121" y="2021350"/>
            <a:ext cx="5805292" cy="2010916"/>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主要是利用原型系统</a:t>
            </a:r>
          </a:p>
        </p:txBody>
      </p:sp>
      <p:sp>
        <p:nvSpPr>
          <p:cNvPr id="11" name="Rectangle 78"/>
          <p:cNvSpPr/>
          <p:nvPr>
            <p:custDataLst>
              <p:tags r:id="rId7"/>
            </p:custDataLst>
          </p:nvPr>
        </p:nvSpPr>
        <p:spPr bwMode="auto">
          <a:xfrm>
            <a:off x="2283121" y="4131910"/>
            <a:ext cx="5805292" cy="96012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indent="-6350">
              <a:buFontTx/>
              <a:buNone/>
            </a:pPr>
            <a:r>
              <a:rPr lang="zh-CN" altLang="en-US" sz="2400" b="1" dirty="0">
                <a:latin typeface="楷体" pitchFamily="49" charset="-122"/>
                <a:ea typeface="楷体" pitchFamily="49" charset="-122"/>
              </a:rPr>
              <a:t>参照以往开发类似系统的经验必要的时候应该采用仿真或性能模拟技术</a:t>
            </a:r>
          </a:p>
        </p:txBody>
      </p:sp>
    </p:spTree>
    <p:extLst>
      <p:ext uri="{BB962C8B-B14F-4D97-AF65-F5344CB8AC3E}">
        <p14:creationId xmlns:p14="http://schemas.microsoft.com/office/powerpoint/2010/main" val="2632373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34372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2494008"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132959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与用户沟通获取需求的方法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4708586" y="869584"/>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分析建模与规格说明</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4237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数据规范化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2492658"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状态转换图</a:t>
              </a:r>
            </a:p>
          </p:txBody>
        </p:sp>
      </p:grpSp>
      <p:grpSp>
        <p:nvGrpSpPr>
          <p:cNvPr id="12" name="Group 14"/>
          <p:cNvGrpSpPr/>
          <p:nvPr/>
        </p:nvGrpSpPr>
        <p:grpSpPr>
          <a:xfrm>
            <a:off x="4707236"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其他图形工具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843234" y="857238"/>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实体</a:t>
              </a:r>
              <a:r>
                <a:rPr lang="en-US" altLang="zh-CN" sz="2400" b="1" dirty="0">
                  <a:gradFill>
                    <a:gsLst>
                      <a:gs pos="0">
                        <a:srgbClr val="FFFFFF"/>
                      </a:gs>
                      <a:gs pos="86000">
                        <a:srgbClr val="FFFFFF"/>
                      </a:gs>
                    </a:gsLst>
                    <a:lin ang="5400000" scaled="0"/>
                  </a:gradFill>
                  <a:latin typeface="楷体" pitchFamily="49" charset="-122"/>
                  <a:ea typeface="楷体" pitchFamily="49" charset="-122"/>
                </a:rPr>
                <a:t>-</a:t>
              </a:r>
              <a:r>
                <a:rPr lang="zh-CN" altLang="en-US" sz="2400" b="1" dirty="0">
                  <a:gradFill>
                    <a:gsLst>
                      <a:gs pos="0">
                        <a:srgbClr val="FFFFFF"/>
                      </a:gs>
                      <a:gs pos="86000">
                        <a:srgbClr val="FFFFFF"/>
                      </a:gs>
                    </a:gsLst>
                    <a:lin ang="5400000" scaled="0"/>
                  </a:gradFill>
                  <a:latin typeface="楷体" pitchFamily="49" charset="-122"/>
                  <a:ea typeface="楷体" pitchFamily="49" charset="-122"/>
                </a:rPr>
                <a:t>联系图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6" name="Group 14"/>
          <p:cNvGrpSpPr/>
          <p:nvPr/>
        </p:nvGrpSpPr>
        <p:grpSpPr>
          <a:xfrm>
            <a:off x="6841884" y="2868165"/>
            <a:ext cx="1943608" cy="1886991"/>
            <a:chOff x="8489660" y="1820883"/>
            <a:chExt cx="3429000" cy="2791498"/>
          </a:xfrm>
        </p:grpSpPr>
        <p:sp>
          <p:nvSpPr>
            <p:cNvPr id="25" name="Rectangle 15"/>
            <p:cNvSpPr/>
            <p:nvPr/>
          </p:nvSpPr>
          <p:spPr bwMode="auto">
            <a:xfrm>
              <a:off x="8489660" y="1820883"/>
              <a:ext cx="3429000" cy="279149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5" name="Content Placeholder 4"/>
            <p:cNvSpPr txBox="1">
              <a:spLocks/>
            </p:cNvSpPr>
            <p:nvPr/>
          </p:nvSpPr>
          <p:spPr>
            <a:xfrm>
              <a:off x="8718382" y="2682103"/>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验证软件需求</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12493762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本章结束</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185940205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3.1 </a:t>
            </a:r>
            <a:r>
              <a:rPr lang="zh-CN" altLang="en-US" sz="36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zh-CN" altLang="en-US" dirty="0"/>
          </a:p>
        </p:txBody>
      </p:sp>
      <p:sp>
        <p:nvSpPr>
          <p:cNvPr id="15" name="矩形 14"/>
          <p:cNvSpPr/>
          <p:nvPr/>
        </p:nvSpPr>
        <p:spPr>
          <a:xfrm>
            <a:off x="357158" y="785800"/>
            <a:ext cx="4693914"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1</a:t>
            </a:r>
            <a:r>
              <a:rPr lang="zh-CN" altLang="en-US" sz="2800" b="1" dirty="0">
                <a:gradFill>
                  <a:gsLst>
                    <a:gs pos="0">
                      <a:srgbClr val="FFFFFF"/>
                    </a:gs>
                    <a:gs pos="100000">
                      <a:srgbClr val="FFFFFF"/>
                    </a:gs>
                  </a:gsLst>
                  <a:lin ang="5400000" scaled="0"/>
                </a:gradFill>
                <a:latin typeface="楷体" pitchFamily="49" charset="-122"/>
                <a:ea typeface="楷体" pitchFamily="49" charset="-122"/>
              </a:rPr>
              <a:t>）提出对系统的综合要求</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7" name="Rectangle 16"/>
          <p:cNvSpPr/>
          <p:nvPr/>
        </p:nvSpPr>
        <p:spPr bwMode="auto">
          <a:xfrm>
            <a:off x="3810539" y="1461500"/>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可靠性和可用性需求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0" name="Rectangle 7"/>
          <p:cNvSpPr/>
          <p:nvPr/>
        </p:nvSpPr>
        <p:spPr bwMode="auto">
          <a:xfrm>
            <a:off x="857224" y="1461500"/>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功能</a:t>
            </a:r>
            <a:br>
              <a:rPr lang="en-US" altLang="zh-CN" sz="2400" b="1" dirty="0">
                <a:gradFill>
                  <a:gsLst>
                    <a:gs pos="0">
                      <a:srgbClr val="FFFFFF"/>
                    </a:gs>
                    <a:gs pos="100000">
                      <a:srgbClr val="FFFFFF"/>
                    </a:gs>
                  </a:gsLst>
                  <a:lin ang="5400000" scaled="0"/>
                </a:gradFill>
                <a:latin typeface="楷体" pitchFamily="49" charset="-122"/>
                <a:ea typeface="楷体" pitchFamily="49" charset="-122"/>
              </a:rPr>
            </a:br>
            <a:r>
              <a:rPr lang="zh-CN" altLang="en-US" sz="2400" b="1" dirty="0">
                <a:gradFill>
                  <a:gsLst>
                    <a:gs pos="0">
                      <a:srgbClr val="FFFFFF"/>
                    </a:gs>
                    <a:gs pos="100000">
                      <a:srgbClr val="FFFFFF"/>
                    </a:gs>
                  </a:gsLst>
                  <a:lin ang="5400000" scaled="0"/>
                </a:gradFill>
                <a:latin typeface="楷体" pitchFamily="49" charset="-122"/>
                <a:ea typeface="楷体" pitchFamily="49" charset="-122"/>
              </a:rPr>
              <a:t>需求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 name="Rectangle 25"/>
          <p:cNvSpPr/>
          <p:nvPr/>
        </p:nvSpPr>
        <p:spPr bwMode="auto">
          <a:xfrm>
            <a:off x="3810220" y="2885342"/>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约束</a:t>
            </a:r>
            <a:endParaRPr lang="en-US" sz="2400" b="1" dirty="0">
              <a:gradFill>
                <a:gsLst>
                  <a:gs pos="0">
                    <a:srgbClr val="FFFFFF"/>
                  </a:gs>
                  <a:gs pos="100000">
                    <a:srgbClr val="FFFFFF"/>
                  </a:gs>
                </a:gsLst>
                <a:lin ang="5400000" scaled="0"/>
              </a:gradFill>
              <a:latin typeface="楷体" pitchFamily="49" charset="-122"/>
              <a:ea typeface="楷体" pitchFamily="49" charset="-122"/>
            </a:endParaRPr>
          </a:p>
          <a:p>
            <a:pPr algn="ctr" defTabSz="685495" fontAlgn="base">
              <a:spcBef>
                <a:spcPct val="0"/>
              </a:spcBef>
              <a:spcAft>
                <a:spcPct val="0"/>
              </a:spcAft>
            </a:pP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6" name="Rectangle 10"/>
          <p:cNvSpPr/>
          <p:nvPr/>
        </p:nvSpPr>
        <p:spPr bwMode="auto">
          <a:xfrm>
            <a:off x="2333723" y="1461500"/>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性能</a:t>
            </a:r>
            <a:br>
              <a:rPr lang="en-US" altLang="zh-CN" sz="2400" b="1" dirty="0">
                <a:gradFill>
                  <a:gsLst>
                    <a:gs pos="0">
                      <a:srgbClr val="FFFFFF"/>
                    </a:gs>
                    <a:gs pos="100000">
                      <a:srgbClr val="FFFFFF"/>
                    </a:gs>
                  </a:gsLst>
                  <a:lin ang="5400000" scaled="0"/>
                </a:gradFill>
                <a:latin typeface="楷体" pitchFamily="49" charset="-122"/>
                <a:ea typeface="楷体" pitchFamily="49" charset="-122"/>
              </a:rPr>
            </a:br>
            <a:r>
              <a:rPr lang="zh-CN" altLang="en-US" sz="2400" b="1" dirty="0">
                <a:gradFill>
                  <a:gsLst>
                    <a:gs pos="0">
                      <a:srgbClr val="FFFFFF"/>
                    </a:gs>
                    <a:gs pos="100000">
                      <a:srgbClr val="FFFFFF"/>
                    </a:gs>
                  </a:gsLst>
                  <a:lin ang="5400000" scaled="0"/>
                </a:gradFill>
                <a:latin typeface="楷体" pitchFamily="49" charset="-122"/>
                <a:ea typeface="楷体" pitchFamily="49" charset="-122"/>
              </a:rPr>
              <a:t>需求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9" name="Rectangle 22"/>
          <p:cNvSpPr/>
          <p:nvPr/>
        </p:nvSpPr>
        <p:spPr bwMode="auto">
          <a:xfrm>
            <a:off x="6776795" y="2885342"/>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将来可能提出的要求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2" name="Rectangle 19"/>
          <p:cNvSpPr/>
          <p:nvPr/>
        </p:nvSpPr>
        <p:spPr bwMode="auto">
          <a:xfrm>
            <a:off x="5293508" y="2884070"/>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逆向</a:t>
            </a:r>
            <a:br>
              <a:rPr lang="en-US" altLang="zh-CN" sz="2400" b="1" dirty="0">
                <a:gradFill>
                  <a:gsLst>
                    <a:gs pos="0">
                      <a:srgbClr val="FFFFFF"/>
                    </a:gs>
                    <a:gs pos="100000">
                      <a:srgbClr val="FFFFFF"/>
                    </a:gs>
                  </a:gsLst>
                  <a:lin ang="5400000" scaled="0"/>
                </a:gradFill>
                <a:latin typeface="楷体" pitchFamily="49" charset="-122"/>
                <a:ea typeface="楷体" pitchFamily="49" charset="-122"/>
              </a:rPr>
            </a:br>
            <a:r>
              <a:rPr lang="zh-CN" altLang="en-US" sz="2400" b="1" dirty="0">
                <a:gradFill>
                  <a:gsLst>
                    <a:gs pos="0">
                      <a:srgbClr val="FFFFFF"/>
                    </a:gs>
                    <a:gs pos="100000">
                      <a:srgbClr val="FFFFFF"/>
                    </a:gs>
                  </a:gsLst>
                  <a:lin ang="5400000" scaled="0"/>
                </a:gradFill>
                <a:latin typeface="楷体" pitchFamily="49" charset="-122"/>
                <a:ea typeface="楷体" pitchFamily="49" charset="-122"/>
              </a:rPr>
              <a:t>需求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3" name="Rectangle 30"/>
          <p:cNvSpPr/>
          <p:nvPr/>
        </p:nvSpPr>
        <p:spPr bwMode="auto">
          <a:xfrm>
            <a:off x="5299643" y="1461500"/>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出错处理需求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6" name="Rectangle 10"/>
          <p:cNvSpPr/>
          <p:nvPr/>
        </p:nvSpPr>
        <p:spPr bwMode="auto">
          <a:xfrm>
            <a:off x="2333773" y="2857502"/>
            <a:ext cx="1422788" cy="1329482"/>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接口</a:t>
            </a:r>
            <a:br>
              <a:rPr lang="en-US" altLang="zh-CN" sz="2400" b="1" dirty="0">
                <a:gradFill>
                  <a:gsLst>
                    <a:gs pos="0">
                      <a:srgbClr val="FFFFFF"/>
                    </a:gs>
                    <a:gs pos="100000">
                      <a:srgbClr val="FFFFFF"/>
                    </a:gs>
                  </a:gsLst>
                  <a:lin ang="5400000" scaled="0"/>
                </a:gradFill>
                <a:latin typeface="楷体" pitchFamily="49" charset="-122"/>
                <a:ea typeface="楷体" pitchFamily="49" charset="-122"/>
              </a:rPr>
            </a:br>
            <a:r>
              <a:rPr lang="zh-CN" altLang="en-US" sz="2400" b="1" dirty="0">
                <a:gradFill>
                  <a:gsLst>
                    <a:gs pos="0">
                      <a:srgbClr val="FFFFFF"/>
                    </a:gs>
                    <a:gs pos="100000">
                      <a:srgbClr val="FFFFFF"/>
                    </a:gs>
                  </a:gsLst>
                  <a:lin ang="5400000" scaled="0"/>
                </a:gradFill>
                <a:latin typeface="楷体" pitchFamily="49" charset="-122"/>
                <a:ea typeface="楷体" pitchFamily="49" charset="-122"/>
              </a:rPr>
              <a:t>需求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8" name="矩形 47"/>
          <p:cNvSpPr/>
          <p:nvPr/>
        </p:nvSpPr>
        <p:spPr>
          <a:xfrm>
            <a:off x="-32" y="4286262"/>
            <a:ext cx="9144000" cy="830997"/>
          </a:xfrm>
          <a:prstGeom prst="rect">
            <a:avLst/>
          </a:prstGeom>
        </p:spPr>
        <p:txBody>
          <a:bodyPr wrap="square">
            <a:spAutoFit/>
          </a:bodyPr>
          <a:lstStyle/>
          <a:p>
            <a:pPr indent="-6350">
              <a:buFontTx/>
              <a:buNone/>
            </a:pPr>
            <a:r>
              <a:rPr lang="zh-CN" altLang="en-US" sz="2400" b="1" dirty="0">
                <a:latin typeface="楷体" pitchFamily="49" charset="-122"/>
                <a:ea typeface="楷体" pitchFamily="49" charset="-122"/>
              </a:rPr>
              <a:t>功能需求：系统必须提供的服务。通过需求分析应该划分出系统必须完成的所有功能。</a:t>
            </a:r>
          </a:p>
        </p:txBody>
      </p:sp>
      <p:sp>
        <p:nvSpPr>
          <p:cNvPr id="49" name="矩形 48"/>
          <p:cNvSpPr/>
          <p:nvPr/>
        </p:nvSpPr>
        <p:spPr>
          <a:xfrm>
            <a:off x="-7883" y="4288854"/>
            <a:ext cx="9144000" cy="830997"/>
          </a:xfrm>
          <a:prstGeom prst="rect">
            <a:avLst/>
          </a:prstGeom>
        </p:spPr>
        <p:txBody>
          <a:bodyPr wrap="square">
            <a:spAutoFit/>
          </a:bodyPr>
          <a:lstStyle/>
          <a:p>
            <a:pPr indent="-6350"/>
            <a:r>
              <a:rPr lang="zh-CN" altLang="en-US" sz="2400" b="1" dirty="0">
                <a:latin typeface="楷体" pitchFamily="49" charset="-122"/>
                <a:ea typeface="楷体" pitchFamily="49" charset="-122"/>
              </a:rPr>
              <a:t>性能需求：指定系统必须满足的定时约束或容量约束，通常包括速度、信息量速率、主存容量、磁盘容量、安全性等方面的需求。</a:t>
            </a:r>
          </a:p>
        </p:txBody>
      </p:sp>
      <p:sp>
        <p:nvSpPr>
          <p:cNvPr id="50" name="矩形 49"/>
          <p:cNvSpPr/>
          <p:nvPr/>
        </p:nvSpPr>
        <p:spPr>
          <a:xfrm>
            <a:off x="-8092" y="4296319"/>
            <a:ext cx="9144000" cy="954107"/>
          </a:xfrm>
          <a:prstGeom prst="rect">
            <a:avLst/>
          </a:prstGeom>
        </p:spPr>
        <p:txBody>
          <a:bodyPr wrap="square">
            <a:spAutoFit/>
          </a:bodyPr>
          <a:lstStyle/>
          <a:p>
            <a:pPr indent="-6350">
              <a:buFontTx/>
              <a:buNone/>
            </a:pPr>
            <a:r>
              <a:rPr lang="zh-CN" altLang="en-US" sz="2800" b="1" dirty="0">
                <a:gradFill>
                  <a:gsLst>
                    <a:gs pos="0">
                      <a:srgbClr val="FFFFFF"/>
                    </a:gs>
                    <a:gs pos="100000">
                      <a:srgbClr val="FFFFFF"/>
                    </a:gs>
                  </a:gsLst>
                  <a:lin ang="5400000" scaled="0"/>
                </a:gradFill>
                <a:latin typeface="楷体" pitchFamily="49" charset="-122"/>
                <a:ea typeface="楷体" pitchFamily="49" charset="-122"/>
              </a:rPr>
              <a:t>可靠性需求：定量地指定系统的可靠性。</a:t>
            </a:r>
          </a:p>
          <a:p>
            <a:pPr indent="-6350">
              <a:buFontTx/>
              <a:buNone/>
            </a:pPr>
            <a:r>
              <a:rPr lang="zh-CN" altLang="en-US" sz="2800" b="1" dirty="0">
                <a:gradFill>
                  <a:gsLst>
                    <a:gs pos="0">
                      <a:srgbClr val="FFFFFF"/>
                    </a:gs>
                    <a:gs pos="100000">
                      <a:srgbClr val="FFFFFF"/>
                    </a:gs>
                  </a:gsLst>
                  <a:lin ang="5400000" scaled="0"/>
                </a:gradFill>
                <a:latin typeface="楷体" pitchFamily="49" charset="-122"/>
                <a:ea typeface="楷体" pitchFamily="49" charset="-122"/>
              </a:rPr>
              <a:t>可用性：量化了用户可以使用系统的程度。</a:t>
            </a:r>
          </a:p>
        </p:txBody>
      </p:sp>
      <p:sp>
        <p:nvSpPr>
          <p:cNvPr id="51" name="矩形 50"/>
          <p:cNvSpPr/>
          <p:nvPr/>
        </p:nvSpPr>
        <p:spPr>
          <a:xfrm>
            <a:off x="-8092" y="4286262"/>
            <a:ext cx="9144000" cy="892552"/>
          </a:xfrm>
          <a:prstGeom prst="rect">
            <a:avLst/>
          </a:prstGeom>
        </p:spPr>
        <p:txBody>
          <a:bodyPr wrap="square">
            <a:spAutoFit/>
          </a:bodyPr>
          <a:lstStyle/>
          <a:p>
            <a:pPr indent="-6350">
              <a:buFontTx/>
              <a:buNone/>
            </a:pPr>
            <a:r>
              <a:rPr lang="zh-CN" altLang="en-US" sz="2600" b="1" dirty="0">
                <a:gradFill>
                  <a:gsLst>
                    <a:gs pos="0">
                      <a:srgbClr val="FFFFFF"/>
                    </a:gs>
                    <a:gs pos="100000">
                      <a:srgbClr val="FFFFFF"/>
                    </a:gs>
                  </a:gsLst>
                  <a:lin ang="5400000" scaled="0"/>
                </a:gradFill>
                <a:latin typeface="楷体" pitchFamily="49" charset="-122"/>
                <a:ea typeface="楷体" pitchFamily="49" charset="-122"/>
              </a:rPr>
              <a:t>“出错处理”指的是当应用系统发现它自己犯下一个错误时所采取的行动。这类需求说明系统对环境错误应该怎样响应。</a:t>
            </a:r>
          </a:p>
        </p:txBody>
      </p:sp>
      <p:sp>
        <p:nvSpPr>
          <p:cNvPr id="52" name="矩形 51"/>
          <p:cNvSpPr/>
          <p:nvPr/>
        </p:nvSpPr>
        <p:spPr>
          <a:xfrm>
            <a:off x="0" y="4275224"/>
            <a:ext cx="9144000" cy="769441"/>
          </a:xfrm>
          <a:prstGeom prst="rect">
            <a:avLst/>
          </a:prstGeom>
        </p:spPr>
        <p:txBody>
          <a:bodyPr wrap="square">
            <a:spAutoFit/>
          </a:bodyPr>
          <a:lstStyle/>
          <a:p>
            <a:pPr indent="-6350">
              <a:buFontTx/>
              <a:buNone/>
            </a:pPr>
            <a:r>
              <a:rPr lang="zh-CN" altLang="en-US" sz="2600" b="1" dirty="0">
                <a:gradFill>
                  <a:gsLst>
                    <a:gs pos="0">
                      <a:srgbClr val="FFFFFF"/>
                    </a:gs>
                    <a:gs pos="100000">
                      <a:srgbClr val="FFFFFF"/>
                    </a:gs>
                  </a:gsLst>
                  <a:lin ang="5400000" scaled="0"/>
                </a:gradFill>
                <a:latin typeface="楷体" pitchFamily="49" charset="-122"/>
                <a:ea typeface="楷体" pitchFamily="49" charset="-122"/>
              </a:rPr>
              <a:t>接口需求：描述应用系统与它的环境通信的格式。</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indent="-6350">
              <a:buFontTx/>
              <a:buNone/>
            </a:pPr>
            <a:r>
              <a:rPr lang="zh-CN" altLang="en-US" sz="1800" b="1" dirty="0">
                <a:gradFill>
                  <a:gsLst>
                    <a:gs pos="0">
                      <a:srgbClr val="FFFFFF"/>
                    </a:gs>
                    <a:gs pos="100000">
                      <a:srgbClr val="FFFFFF"/>
                    </a:gs>
                  </a:gsLst>
                  <a:lin ang="5400000" scaled="0"/>
                </a:gradFill>
                <a:latin typeface="楷体" pitchFamily="49" charset="-122"/>
                <a:ea typeface="楷体" pitchFamily="49" charset="-122"/>
              </a:rPr>
              <a:t>常见的接口需求有：用户接口需求；硬件接口需求；软件接口需求；通信接口需求。</a:t>
            </a:r>
          </a:p>
        </p:txBody>
      </p:sp>
      <p:sp>
        <p:nvSpPr>
          <p:cNvPr id="53" name="矩形 52"/>
          <p:cNvSpPr/>
          <p:nvPr/>
        </p:nvSpPr>
        <p:spPr>
          <a:xfrm>
            <a:off x="0" y="4221526"/>
            <a:ext cx="9144000" cy="1046440"/>
          </a:xfrm>
          <a:prstGeom prst="rect">
            <a:avLst/>
          </a:prstGeom>
        </p:spPr>
        <p:txBody>
          <a:bodyPr wrap="square">
            <a:spAutoFit/>
          </a:bodyPr>
          <a:lstStyle/>
          <a:p>
            <a:pPr indent="-6350"/>
            <a:r>
              <a:rPr lang="zh-CN" altLang="en-US" sz="2600" b="1" dirty="0">
                <a:gradFill>
                  <a:gsLst>
                    <a:gs pos="0">
                      <a:srgbClr val="FFFFFF"/>
                    </a:gs>
                    <a:gs pos="100000">
                      <a:srgbClr val="FFFFFF"/>
                    </a:gs>
                  </a:gsLst>
                  <a:lin ang="5400000" scaled="0"/>
                </a:gradFill>
                <a:latin typeface="楷体" pitchFamily="49" charset="-122"/>
                <a:ea typeface="楷体" pitchFamily="49" charset="-122"/>
              </a:rPr>
              <a:t>描述在设计或实现应用系统时应遵守的限制条件。</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indent="-6350"/>
            <a:r>
              <a:rPr lang="zh-CN" altLang="en-US" sz="1800" b="1" dirty="0">
                <a:gradFill>
                  <a:gsLst>
                    <a:gs pos="0">
                      <a:srgbClr val="FFFFFF"/>
                    </a:gs>
                    <a:gs pos="100000">
                      <a:srgbClr val="FFFFFF"/>
                    </a:gs>
                  </a:gsLst>
                  <a:lin ang="5400000" scaled="0"/>
                </a:gradFill>
                <a:latin typeface="楷体" pitchFamily="49" charset="-122"/>
                <a:ea typeface="楷体" pitchFamily="49" charset="-122"/>
              </a:rPr>
              <a:t>常见的约束有：精度；工具和语言约束；设计约束；应该使用的标准；应该使用的硬件平台。</a:t>
            </a:r>
          </a:p>
        </p:txBody>
      </p:sp>
      <p:sp>
        <p:nvSpPr>
          <p:cNvPr id="54" name="矩形 53"/>
          <p:cNvSpPr/>
          <p:nvPr/>
        </p:nvSpPr>
        <p:spPr>
          <a:xfrm>
            <a:off x="0" y="4214824"/>
            <a:ext cx="9144000" cy="892552"/>
          </a:xfrm>
          <a:prstGeom prst="rect">
            <a:avLst/>
          </a:prstGeom>
        </p:spPr>
        <p:txBody>
          <a:bodyPr wrap="square">
            <a:spAutoFit/>
          </a:bodyPr>
          <a:lstStyle/>
          <a:p>
            <a:pPr indent="-6350">
              <a:buFontTx/>
              <a:buNone/>
            </a:pPr>
            <a:r>
              <a:rPr lang="zh-CN" altLang="en-US" sz="2600" b="1" dirty="0">
                <a:gradFill>
                  <a:gsLst>
                    <a:gs pos="0">
                      <a:srgbClr val="FFFFFF"/>
                    </a:gs>
                    <a:gs pos="100000">
                      <a:srgbClr val="FFFFFF"/>
                    </a:gs>
                  </a:gsLst>
                  <a:lin ang="5400000" scaled="0"/>
                </a:gradFill>
                <a:latin typeface="楷体" pitchFamily="49" charset="-122"/>
                <a:ea typeface="楷体" pitchFamily="49" charset="-122"/>
              </a:rPr>
              <a:t>逆向需求：说明软件系统不应该做什么。</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indent="-6350">
              <a:buFontTx/>
              <a:buNone/>
            </a:pPr>
            <a:r>
              <a:rPr lang="zh-CN" altLang="en-US" sz="2600" b="1" dirty="0">
                <a:gradFill>
                  <a:gsLst>
                    <a:gs pos="0">
                      <a:srgbClr val="FFFFFF"/>
                    </a:gs>
                    <a:gs pos="100000">
                      <a:srgbClr val="FFFFFF"/>
                    </a:gs>
                  </a:gsLst>
                  <a:lin ang="5400000" scaled="0"/>
                </a:gradFill>
                <a:latin typeface="楷体" pitchFamily="49" charset="-122"/>
                <a:ea typeface="楷体" pitchFamily="49" charset="-122"/>
              </a:rPr>
              <a:t>应该仅选取能澄清真实需求且可消除可能发生的误解的。</a:t>
            </a:r>
          </a:p>
        </p:txBody>
      </p:sp>
      <p:sp>
        <p:nvSpPr>
          <p:cNvPr id="55" name="矩形 54"/>
          <p:cNvSpPr/>
          <p:nvPr/>
        </p:nvSpPr>
        <p:spPr>
          <a:xfrm>
            <a:off x="0" y="4218580"/>
            <a:ext cx="9144000" cy="954107"/>
          </a:xfrm>
          <a:prstGeom prst="rect">
            <a:avLst/>
          </a:prstGeom>
        </p:spPr>
        <p:txBody>
          <a:bodyPr wrap="square">
            <a:spAutoFit/>
          </a:bodyPr>
          <a:lstStyle/>
          <a:p>
            <a:pPr indent="-6350">
              <a:buFontTx/>
              <a:buNone/>
            </a:pPr>
            <a:r>
              <a:rPr lang="zh-CN" altLang="en-US" sz="2800" b="1" dirty="0">
                <a:gradFill>
                  <a:gsLst>
                    <a:gs pos="0">
                      <a:srgbClr val="FFFFFF"/>
                    </a:gs>
                    <a:gs pos="100000">
                      <a:srgbClr val="FFFFFF"/>
                    </a:gs>
                  </a:gsLst>
                  <a:lin ang="5400000" scaled="0"/>
                </a:gradFill>
                <a:latin typeface="楷体" pitchFamily="49" charset="-122"/>
                <a:ea typeface="楷体" pitchFamily="49" charset="-122"/>
              </a:rPr>
              <a:t>应该明确地列出那些虽然不属于当前系统开发范畴，但是据分析将来很可能会提出来的要求。</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6" presetClass="emph" presetSubtype="0" fill="hold" grpId="0" nodeType="clickEffect">
                                  <p:stCondLst>
                                    <p:cond delay="0"/>
                                  </p:stCondLst>
                                  <p:childTnLst>
                                    <p:animEffect transition="out" filter="fade">
                                      <p:cBhvr>
                                        <p:cTn id="38" dur="500" tmFilter="0, 0; .2, .5; .8, .5; 1, 0"/>
                                        <p:tgtEl>
                                          <p:spTgt spid="20"/>
                                        </p:tgtEl>
                                      </p:cBhvr>
                                    </p:animEffect>
                                    <p:animScale>
                                      <p:cBhvr>
                                        <p:cTn id="39" dur="250" autoRev="1" fill="hold"/>
                                        <p:tgtEl>
                                          <p:spTgt spid="20"/>
                                        </p:tgtEl>
                                      </p:cBhvr>
                                      <p:by x="105000" y="105000"/>
                                    </p:animScale>
                                  </p:childTnLst>
                                </p:cTn>
                              </p:par>
                            </p:childTnLst>
                          </p:cTn>
                        </p:par>
                      </p:childTnLst>
                    </p:cTn>
                  </p:par>
                  <p:par>
                    <p:cTn id="40" fill="hold">
                      <p:stCondLst>
                        <p:cond delay="indefinite"/>
                      </p:stCondLst>
                      <p:childTnLst>
                        <p:par>
                          <p:cTn id="41" fill="hold">
                            <p:stCondLst>
                              <p:cond delay="0"/>
                            </p:stCondLst>
                            <p:childTnLst>
                              <p:par>
                                <p:cTn id="42" presetID="12" presetClass="entr" presetSubtype="4" fill="hold" grpId="0" nodeType="clickEffect">
                                  <p:stCondLst>
                                    <p:cond delay="0"/>
                                  </p:stCondLst>
                                  <p:childTnLst>
                                    <p:set>
                                      <p:cBhvr>
                                        <p:cTn id="43" dur="1" fill="hold">
                                          <p:stCondLst>
                                            <p:cond delay="0"/>
                                          </p:stCondLst>
                                        </p:cTn>
                                        <p:tgtEl>
                                          <p:spTgt spid="48"/>
                                        </p:tgtEl>
                                        <p:attrNameLst>
                                          <p:attrName>style.visibility</p:attrName>
                                        </p:attrNameLst>
                                      </p:cBhvr>
                                      <p:to>
                                        <p:strVal val="visible"/>
                                      </p:to>
                                    </p:set>
                                    <p:animEffect transition="in" filter="slide(fromBottom)">
                                      <p:cBhvr>
                                        <p:cTn id="44" dur="500"/>
                                        <p:tgtEl>
                                          <p:spTgt spid="48"/>
                                        </p:tgtEl>
                                      </p:cBhvr>
                                    </p:animEffect>
                                  </p:childTnLst>
                                </p:cTn>
                              </p:par>
                            </p:childTnLst>
                          </p:cTn>
                        </p:par>
                      </p:childTnLst>
                    </p:cTn>
                  </p:par>
                  <p:par>
                    <p:cTn id="45" fill="hold">
                      <p:stCondLst>
                        <p:cond delay="indefinite"/>
                      </p:stCondLst>
                      <p:childTnLst>
                        <p:par>
                          <p:cTn id="46" fill="hold">
                            <p:stCondLst>
                              <p:cond delay="0"/>
                            </p:stCondLst>
                            <p:childTnLst>
                              <p:par>
                                <p:cTn id="47" presetID="26" presetClass="emph" presetSubtype="0" fill="hold" grpId="0" nodeType="clickEffect">
                                  <p:stCondLst>
                                    <p:cond delay="0"/>
                                  </p:stCondLst>
                                  <p:childTnLst>
                                    <p:animEffect transition="out" filter="fade">
                                      <p:cBhvr>
                                        <p:cTn id="48" dur="500" tmFilter="0, 0; .2, .5; .8, .5; 1, 0"/>
                                        <p:tgtEl>
                                          <p:spTgt spid="26"/>
                                        </p:tgtEl>
                                      </p:cBhvr>
                                    </p:animEffect>
                                    <p:animScale>
                                      <p:cBhvr>
                                        <p:cTn id="49" dur="250" autoRev="1" fill="hold"/>
                                        <p:tgtEl>
                                          <p:spTgt spid="26"/>
                                        </p:tgtEl>
                                      </p:cBhvr>
                                      <p:by x="105000" y="105000"/>
                                    </p:animScale>
                                  </p:childTnLst>
                                </p:cTn>
                              </p:par>
                            </p:childTnLst>
                          </p:cTn>
                        </p:par>
                      </p:childTnLst>
                    </p:cTn>
                  </p:par>
                  <p:par>
                    <p:cTn id="50" fill="hold">
                      <p:stCondLst>
                        <p:cond delay="indefinite"/>
                      </p:stCondLst>
                      <p:childTnLst>
                        <p:par>
                          <p:cTn id="51" fill="hold">
                            <p:stCondLst>
                              <p:cond delay="0"/>
                            </p:stCondLst>
                            <p:childTnLst>
                              <p:par>
                                <p:cTn id="52" presetID="2" presetClass="exit" presetSubtype="4" fill="hold" grpId="1" nodeType="clickEffect">
                                  <p:stCondLst>
                                    <p:cond delay="0"/>
                                  </p:stCondLst>
                                  <p:childTnLst>
                                    <p:anim calcmode="lin" valueType="num">
                                      <p:cBhvr additive="base">
                                        <p:cTn id="53" dur="500"/>
                                        <p:tgtEl>
                                          <p:spTgt spid="48"/>
                                        </p:tgtEl>
                                        <p:attrNameLst>
                                          <p:attrName>ppt_x</p:attrName>
                                        </p:attrNameLst>
                                      </p:cBhvr>
                                      <p:tavLst>
                                        <p:tav tm="0">
                                          <p:val>
                                            <p:strVal val="ppt_x"/>
                                          </p:val>
                                        </p:tav>
                                        <p:tav tm="100000">
                                          <p:val>
                                            <p:strVal val="ppt_x"/>
                                          </p:val>
                                        </p:tav>
                                      </p:tavLst>
                                    </p:anim>
                                    <p:anim calcmode="lin" valueType="num">
                                      <p:cBhvr additive="base">
                                        <p:cTn id="54" dur="500"/>
                                        <p:tgtEl>
                                          <p:spTgt spid="48"/>
                                        </p:tgtEl>
                                        <p:attrNameLst>
                                          <p:attrName>ppt_y</p:attrName>
                                        </p:attrNameLst>
                                      </p:cBhvr>
                                      <p:tavLst>
                                        <p:tav tm="0">
                                          <p:val>
                                            <p:strVal val="ppt_y"/>
                                          </p:val>
                                        </p:tav>
                                        <p:tav tm="100000">
                                          <p:val>
                                            <p:strVal val="1+ppt_h/2"/>
                                          </p:val>
                                        </p:tav>
                                      </p:tavLst>
                                    </p:anim>
                                    <p:set>
                                      <p:cBhvr>
                                        <p:cTn id="55" dur="1" fill="hold">
                                          <p:stCondLst>
                                            <p:cond delay="499"/>
                                          </p:stCondLst>
                                        </p:cTn>
                                        <p:tgtEl>
                                          <p:spTgt spid="48"/>
                                        </p:tgtEl>
                                        <p:attrNameLst>
                                          <p:attrName>style.visibility</p:attrName>
                                        </p:attrNameLst>
                                      </p:cBhvr>
                                      <p:to>
                                        <p:strVal val="hidden"/>
                                      </p:to>
                                    </p:set>
                                  </p:childTnLst>
                                </p:cTn>
                              </p:par>
                            </p:childTnLst>
                          </p:cTn>
                        </p:par>
                        <p:par>
                          <p:cTn id="56" fill="hold">
                            <p:stCondLst>
                              <p:cond delay="500"/>
                            </p:stCondLst>
                            <p:childTnLst>
                              <p:par>
                                <p:cTn id="57" presetID="12" presetClass="entr" presetSubtype="4" fill="hold" grpId="0" nodeType="afterEffect">
                                  <p:stCondLst>
                                    <p:cond delay="0"/>
                                  </p:stCondLst>
                                  <p:childTnLst>
                                    <p:set>
                                      <p:cBhvr>
                                        <p:cTn id="58" dur="1" fill="hold">
                                          <p:stCondLst>
                                            <p:cond delay="0"/>
                                          </p:stCondLst>
                                        </p:cTn>
                                        <p:tgtEl>
                                          <p:spTgt spid="49"/>
                                        </p:tgtEl>
                                        <p:attrNameLst>
                                          <p:attrName>style.visibility</p:attrName>
                                        </p:attrNameLst>
                                      </p:cBhvr>
                                      <p:to>
                                        <p:strVal val="visible"/>
                                      </p:to>
                                    </p:set>
                                    <p:animEffect transition="in" filter="slide(fromBottom)">
                                      <p:cBhvr>
                                        <p:cTn id="59" dur="500"/>
                                        <p:tgtEl>
                                          <p:spTgt spid="49"/>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mph" presetSubtype="0" fill="hold" grpId="0" nodeType="clickEffect">
                                  <p:stCondLst>
                                    <p:cond delay="0"/>
                                  </p:stCondLst>
                                  <p:childTnLst>
                                    <p:animEffect transition="out" filter="fade">
                                      <p:cBhvr>
                                        <p:cTn id="63" dur="500" tmFilter="0, 0; .2, .5; .8, .5; 1, 0"/>
                                        <p:tgtEl>
                                          <p:spTgt spid="17"/>
                                        </p:tgtEl>
                                      </p:cBhvr>
                                    </p:animEffect>
                                    <p:animScale>
                                      <p:cBhvr>
                                        <p:cTn id="64" dur="250" autoRev="1" fill="hold"/>
                                        <p:tgtEl>
                                          <p:spTgt spid="17"/>
                                        </p:tgtEl>
                                      </p:cBhvr>
                                      <p:by x="105000" y="105000"/>
                                    </p:animScale>
                                  </p:childTnLst>
                                </p:cTn>
                              </p:par>
                            </p:childTnLst>
                          </p:cTn>
                        </p:par>
                      </p:childTnLst>
                    </p:cTn>
                  </p:par>
                  <p:par>
                    <p:cTn id="65" fill="hold">
                      <p:stCondLst>
                        <p:cond delay="indefinite"/>
                      </p:stCondLst>
                      <p:childTnLst>
                        <p:par>
                          <p:cTn id="66" fill="hold">
                            <p:stCondLst>
                              <p:cond delay="0"/>
                            </p:stCondLst>
                            <p:childTnLst>
                              <p:par>
                                <p:cTn id="67" presetID="2" presetClass="exit" presetSubtype="4" fill="hold" grpId="1" nodeType="clickEffect">
                                  <p:stCondLst>
                                    <p:cond delay="0"/>
                                  </p:stCondLst>
                                  <p:childTnLst>
                                    <p:anim calcmode="lin" valueType="num">
                                      <p:cBhvr additive="base">
                                        <p:cTn id="68" dur="500"/>
                                        <p:tgtEl>
                                          <p:spTgt spid="49"/>
                                        </p:tgtEl>
                                        <p:attrNameLst>
                                          <p:attrName>ppt_x</p:attrName>
                                        </p:attrNameLst>
                                      </p:cBhvr>
                                      <p:tavLst>
                                        <p:tav tm="0">
                                          <p:val>
                                            <p:strVal val="ppt_x"/>
                                          </p:val>
                                        </p:tav>
                                        <p:tav tm="100000">
                                          <p:val>
                                            <p:strVal val="ppt_x"/>
                                          </p:val>
                                        </p:tav>
                                      </p:tavLst>
                                    </p:anim>
                                    <p:anim calcmode="lin" valueType="num">
                                      <p:cBhvr additive="base">
                                        <p:cTn id="69" dur="500"/>
                                        <p:tgtEl>
                                          <p:spTgt spid="49"/>
                                        </p:tgtEl>
                                        <p:attrNameLst>
                                          <p:attrName>ppt_y</p:attrName>
                                        </p:attrNameLst>
                                      </p:cBhvr>
                                      <p:tavLst>
                                        <p:tav tm="0">
                                          <p:val>
                                            <p:strVal val="ppt_y"/>
                                          </p:val>
                                        </p:tav>
                                        <p:tav tm="100000">
                                          <p:val>
                                            <p:strVal val="1+ppt_h/2"/>
                                          </p:val>
                                        </p:tav>
                                      </p:tavLst>
                                    </p:anim>
                                    <p:set>
                                      <p:cBhvr>
                                        <p:cTn id="70" dur="1" fill="hold">
                                          <p:stCondLst>
                                            <p:cond delay="499"/>
                                          </p:stCondLst>
                                        </p:cTn>
                                        <p:tgtEl>
                                          <p:spTgt spid="49"/>
                                        </p:tgtEl>
                                        <p:attrNameLst>
                                          <p:attrName>style.visibility</p:attrName>
                                        </p:attrNameLst>
                                      </p:cBhvr>
                                      <p:to>
                                        <p:strVal val="hidden"/>
                                      </p:to>
                                    </p:set>
                                  </p:childTnLst>
                                </p:cTn>
                              </p:par>
                            </p:childTnLst>
                          </p:cTn>
                        </p:par>
                        <p:par>
                          <p:cTn id="71" fill="hold">
                            <p:stCondLst>
                              <p:cond delay="500"/>
                            </p:stCondLst>
                            <p:childTnLst>
                              <p:par>
                                <p:cTn id="72" presetID="12" presetClass="entr" presetSubtype="4" fill="hold" grpId="0" nodeType="afterEffect">
                                  <p:stCondLst>
                                    <p:cond delay="0"/>
                                  </p:stCondLst>
                                  <p:childTnLst>
                                    <p:set>
                                      <p:cBhvr>
                                        <p:cTn id="73" dur="1" fill="hold">
                                          <p:stCondLst>
                                            <p:cond delay="0"/>
                                          </p:stCondLst>
                                        </p:cTn>
                                        <p:tgtEl>
                                          <p:spTgt spid="50"/>
                                        </p:tgtEl>
                                        <p:attrNameLst>
                                          <p:attrName>style.visibility</p:attrName>
                                        </p:attrNameLst>
                                      </p:cBhvr>
                                      <p:to>
                                        <p:strVal val="visible"/>
                                      </p:to>
                                    </p:set>
                                    <p:animEffect transition="in" filter="slide(fromBottom)">
                                      <p:cBhvr>
                                        <p:cTn id="74" dur="500"/>
                                        <p:tgtEl>
                                          <p:spTgt spid="50"/>
                                        </p:tgtEl>
                                      </p:cBhvr>
                                    </p:animEffect>
                                  </p:childTnLst>
                                </p:cTn>
                              </p:par>
                            </p:childTnLst>
                          </p:cTn>
                        </p:par>
                      </p:childTnLst>
                    </p:cTn>
                  </p:par>
                  <p:par>
                    <p:cTn id="75" fill="hold">
                      <p:stCondLst>
                        <p:cond delay="indefinite"/>
                      </p:stCondLst>
                      <p:childTnLst>
                        <p:par>
                          <p:cTn id="76" fill="hold">
                            <p:stCondLst>
                              <p:cond delay="0"/>
                            </p:stCondLst>
                            <p:childTnLst>
                              <p:par>
                                <p:cTn id="77" presetID="26" presetClass="emph" presetSubtype="0" fill="hold" grpId="0" nodeType="clickEffect">
                                  <p:stCondLst>
                                    <p:cond delay="0"/>
                                  </p:stCondLst>
                                  <p:childTnLst>
                                    <p:animEffect transition="out" filter="fade">
                                      <p:cBhvr>
                                        <p:cTn id="78" dur="500" tmFilter="0, 0; .2, .5; .8, .5; 1, 0"/>
                                        <p:tgtEl>
                                          <p:spTgt spid="43"/>
                                        </p:tgtEl>
                                      </p:cBhvr>
                                    </p:animEffect>
                                    <p:animScale>
                                      <p:cBhvr>
                                        <p:cTn id="79" dur="250" autoRev="1" fill="hold"/>
                                        <p:tgtEl>
                                          <p:spTgt spid="43"/>
                                        </p:tgtEl>
                                      </p:cBhvr>
                                      <p:by x="105000" y="105000"/>
                                    </p:animScale>
                                  </p:childTnLst>
                                </p:cTn>
                              </p:par>
                            </p:childTnLst>
                          </p:cTn>
                        </p:par>
                      </p:childTnLst>
                    </p:cTn>
                  </p:par>
                  <p:par>
                    <p:cTn id="80" fill="hold">
                      <p:stCondLst>
                        <p:cond delay="indefinite"/>
                      </p:stCondLst>
                      <p:childTnLst>
                        <p:par>
                          <p:cTn id="81" fill="hold">
                            <p:stCondLst>
                              <p:cond delay="0"/>
                            </p:stCondLst>
                            <p:childTnLst>
                              <p:par>
                                <p:cTn id="82" presetID="2" presetClass="exit" presetSubtype="4" fill="hold" grpId="1" nodeType="clickEffect">
                                  <p:stCondLst>
                                    <p:cond delay="0"/>
                                  </p:stCondLst>
                                  <p:childTnLst>
                                    <p:anim calcmode="lin" valueType="num">
                                      <p:cBhvr additive="base">
                                        <p:cTn id="83" dur="500"/>
                                        <p:tgtEl>
                                          <p:spTgt spid="50"/>
                                        </p:tgtEl>
                                        <p:attrNameLst>
                                          <p:attrName>ppt_x</p:attrName>
                                        </p:attrNameLst>
                                      </p:cBhvr>
                                      <p:tavLst>
                                        <p:tav tm="0">
                                          <p:val>
                                            <p:strVal val="ppt_x"/>
                                          </p:val>
                                        </p:tav>
                                        <p:tav tm="100000">
                                          <p:val>
                                            <p:strVal val="ppt_x"/>
                                          </p:val>
                                        </p:tav>
                                      </p:tavLst>
                                    </p:anim>
                                    <p:anim calcmode="lin" valueType="num">
                                      <p:cBhvr additive="base">
                                        <p:cTn id="84" dur="500"/>
                                        <p:tgtEl>
                                          <p:spTgt spid="50"/>
                                        </p:tgtEl>
                                        <p:attrNameLst>
                                          <p:attrName>ppt_y</p:attrName>
                                        </p:attrNameLst>
                                      </p:cBhvr>
                                      <p:tavLst>
                                        <p:tav tm="0">
                                          <p:val>
                                            <p:strVal val="ppt_y"/>
                                          </p:val>
                                        </p:tav>
                                        <p:tav tm="100000">
                                          <p:val>
                                            <p:strVal val="1+ppt_h/2"/>
                                          </p:val>
                                        </p:tav>
                                      </p:tavLst>
                                    </p:anim>
                                    <p:set>
                                      <p:cBhvr>
                                        <p:cTn id="85" dur="1" fill="hold">
                                          <p:stCondLst>
                                            <p:cond delay="499"/>
                                          </p:stCondLst>
                                        </p:cTn>
                                        <p:tgtEl>
                                          <p:spTgt spid="50"/>
                                        </p:tgtEl>
                                        <p:attrNameLst>
                                          <p:attrName>style.visibility</p:attrName>
                                        </p:attrNameLst>
                                      </p:cBhvr>
                                      <p:to>
                                        <p:strVal val="hidden"/>
                                      </p:to>
                                    </p:set>
                                  </p:childTnLst>
                                </p:cTn>
                              </p:par>
                            </p:childTnLst>
                          </p:cTn>
                        </p:par>
                        <p:par>
                          <p:cTn id="86" fill="hold">
                            <p:stCondLst>
                              <p:cond delay="500"/>
                            </p:stCondLst>
                            <p:childTnLst>
                              <p:par>
                                <p:cTn id="87" presetID="12" presetClass="entr" presetSubtype="4" fill="hold" grpId="0" nodeType="after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slide(fromBottom)">
                                      <p:cBhvr>
                                        <p:cTn id="89" dur="500"/>
                                        <p:tgtEl>
                                          <p:spTgt spid="51"/>
                                        </p:tgtEl>
                                      </p:cBhvr>
                                    </p:animEffect>
                                  </p:childTnLst>
                                </p:cTn>
                              </p:par>
                            </p:childTnLst>
                          </p:cTn>
                        </p:par>
                      </p:childTnLst>
                    </p:cTn>
                  </p:par>
                  <p:par>
                    <p:cTn id="90" fill="hold">
                      <p:stCondLst>
                        <p:cond delay="indefinite"/>
                      </p:stCondLst>
                      <p:childTnLst>
                        <p:par>
                          <p:cTn id="91" fill="hold">
                            <p:stCondLst>
                              <p:cond delay="0"/>
                            </p:stCondLst>
                            <p:childTnLst>
                              <p:par>
                                <p:cTn id="92" presetID="26" presetClass="emph" presetSubtype="0" fill="hold" grpId="0" nodeType="clickEffect">
                                  <p:stCondLst>
                                    <p:cond delay="0"/>
                                  </p:stCondLst>
                                  <p:childTnLst>
                                    <p:animEffect transition="out" filter="fade">
                                      <p:cBhvr>
                                        <p:cTn id="93" dur="500" tmFilter="0, 0; .2, .5; .8, .5; 1, 0"/>
                                        <p:tgtEl>
                                          <p:spTgt spid="46"/>
                                        </p:tgtEl>
                                      </p:cBhvr>
                                    </p:animEffect>
                                    <p:animScale>
                                      <p:cBhvr>
                                        <p:cTn id="94" dur="250" autoRev="1" fill="hold"/>
                                        <p:tgtEl>
                                          <p:spTgt spid="46"/>
                                        </p:tgtEl>
                                      </p:cBhvr>
                                      <p:by x="105000" y="105000"/>
                                    </p:animScale>
                                  </p:childTnLst>
                                </p:cTn>
                              </p:par>
                            </p:childTnLst>
                          </p:cTn>
                        </p:par>
                      </p:childTnLst>
                    </p:cTn>
                  </p:par>
                  <p:par>
                    <p:cTn id="95" fill="hold">
                      <p:stCondLst>
                        <p:cond delay="indefinite"/>
                      </p:stCondLst>
                      <p:childTnLst>
                        <p:par>
                          <p:cTn id="96" fill="hold">
                            <p:stCondLst>
                              <p:cond delay="0"/>
                            </p:stCondLst>
                            <p:childTnLst>
                              <p:par>
                                <p:cTn id="97" presetID="2" presetClass="exit" presetSubtype="4" fill="hold" grpId="1" nodeType="clickEffect">
                                  <p:stCondLst>
                                    <p:cond delay="0"/>
                                  </p:stCondLst>
                                  <p:childTnLst>
                                    <p:anim calcmode="lin" valueType="num">
                                      <p:cBhvr additive="base">
                                        <p:cTn id="98" dur="500"/>
                                        <p:tgtEl>
                                          <p:spTgt spid="51"/>
                                        </p:tgtEl>
                                        <p:attrNameLst>
                                          <p:attrName>ppt_x</p:attrName>
                                        </p:attrNameLst>
                                      </p:cBhvr>
                                      <p:tavLst>
                                        <p:tav tm="0">
                                          <p:val>
                                            <p:strVal val="ppt_x"/>
                                          </p:val>
                                        </p:tav>
                                        <p:tav tm="100000">
                                          <p:val>
                                            <p:strVal val="ppt_x"/>
                                          </p:val>
                                        </p:tav>
                                      </p:tavLst>
                                    </p:anim>
                                    <p:anim calcmode="lin" valueType="num">
                                      <p:cBhvr additive="base">
                                        <p:cTn id="99" dur="500"/>
                                        <p:tgtEl>
                                          <p:spTgt spid="51"/>
                                        </p:tgtEl>
                                        <p:attrNameLst>
                                          <p:attrName>ppt_y</p:attrName>
                                        </p:attrNameLst>
                                      </p:cBhvr>
                                      <p:tavLst>
                                        <p:tav tm="0">
                                          <p:val>
                                            <p:strVal val="ppt_y"/>
                                          </p:val>
                                        </p:tav>
                                        <p:tav tm="100000">
                                          <p:val>
                                            <p:strVal val="1+ppt_h/2"/>
                                          </p:val>
                                        </p:tav>
                                      </p:tavLst>
                                    </p:anim>
                                    <p:set>
                                      <p:cBhvr>
                                        <p:cTn id="100" dur="1" fill="hold">
                                          <p:stCondLst>
                                            <p:cond delay="499"/>
                                          </p:stCondLst>
                                        </p:cTn>
                                        <p:tgtEl>
                                          <p:spTgt spid="51"/>
                                        </p:tgtEl>
                                        <p:attrNameLst>
                                          <p:attrName>style.visibility</p:attrName>
                                        </p:attrNameLst>
                                      </p:cBhvr>
                                      <p:to>
                                        <p:strVal val="hidden"/>
                                      </p:to>
                                    </p:set>
                                  </p:childTnLst>
                                </p:cTn>
                              </p:par>
                            </p:childTnLst>
                          </p:cTn>
                        </p:par>
                        <p:par>
                          <p:cTn id="101" fill="hold">
                            <p:stCondLst>
                              <p:cond delay="500"/>
                            </p:stCondLst>
                            <p:childTnLst>
                              <p:par>
                                <p:cTn id="102" presetID="12" presetClass="entr" presetSubtype="4" fill="hold" grpId="0" nodeType="after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slide(fromBottom)">
                                      <p:cBhvr>
                                        <p:cTn id="104" dur="500"/>
                                        <p:tgtEl>
                                          <p:spTgt spid="52"/>
                                        </p:tgtEl>
                                      </p:cBhvr>
                                    </p:animEffect>
                                  </p:childTnLst>
                                </p:cTn>
                              </p:par>
                            </p:childTnLst>
                          </p:cTn>
                        </p:par>
                      </p:childTnLst>
                    </p:cTn>
                  </p:par>
                  <p:par>
                    <p:cTn id="105" fill="hold">
                      <p:stCondLst>
                        <p:cond delay="indefinite"/>
                      </p:stCondLst>
                      <p:childTnLst>
                        <p:par>
                          <p:cTn id="106" fill="hold">
                            <p:stCondLst>
                              <p:cond delay="0"/>
                            </p:stCondLst>
                            <p:childTnLst>
                              <p:par>
                                <p:cTn id="107" presetID="26" presetClass="emph" presetSubtype="0" fill="hold" grpId="0" nodeType="clickEffect">
                                  <p:stCondLst>
                                    <p:cond delay="0"/>
                                  </p:stCondLst>
                                  <p:childTnLst>
                                    <p:animEffect transition="out" filter="fade">
                                      <p:cBhvr>
                                        <p:cTn id="108" dur="500" tmFilter="0, 0; .2, .5; .8, .5; 1, 0"/>
                                        <p:tgtEl>
                                          <p:spTgt spid="23"/>
                                        </p:tgtEl>
                                      </p:cBhvr>
                                    </p:animEffect>
                                    <p:animScale>
                                      <p:cBhvr>
                                        <p:cTn id="109" dur="250" autoRev="1" fill="hold"/>
                                        <p:tgtEl>
                                          <p:spTgt spid="23"/>
                                        </p:tgtEl>
                                      </p:cBhvr>
                                      <p:by x="105000" y="105000"/>
                                    </p:animScale>
                                  </p:childTnLst>
                                </p:cTn>
                              </p:par>
                            </p:childTnLst>
                          </p:cTn>
                        </p:par>
                      </p:childTnLst>
                    </p:cTn>
                  </p:par>
                  <p:par>
                    <p:cTn id="110" fill="hold">
                      <p:stCondLst>
                        <p:cond delay="indefinite"/>
                      </p:stCondLst>
                      <p:childTnLst>
                        <p:par>
                          <p:cTn id="111" fill="hold">
                            <p:stCondLst>
                              <p:cond delay="0"/>
                            </p:stCondLst>
                            <p:childTnLst>
                              <p:par>
                                <p:cTn id="112" presetID="2" presetClass="exit" presetSubtype="4" fill="hold" grpId="1" nodeType="clickEffect">
                                  <p:stCondLst>
                                    <p:cond delay="0"/>
                                  </p:stCondLst>
                                  <p:childTnLst>
                                    <p:anim calcmode="lin" valueType="num">
                                      <p:cBhvr additive="base">
                                        <p:cTn id="113" dur="500"/>
                                        <p:tgtEl>
                                          <p:spTgt spid="52"/>
                                        </p:tgtEl>
                                        <p:attrNameLst>
                                          <p:attrName>ppt_x</p:attrName>
                                        </p:attrNameLst>
                                      </p:cBhvr>
                                      <p:tavLst>
                                        <p:tav tm="0">
                                          <p:val>
                                            <p:strVal val="ppt_x"/>
                                          </p:val>
                                        </p:tav>
                                        <p:tav tm="100000">
                                          <p:val>
                                            <p:strVal val="ppt_x"/>
                                          </p:val>
                                        </p:tav>
                                      </p:tavLst>
                                    </p:anim>
                                    <p:anim calcmode="lin" valueType="num">
                                      <p:cBhvr additive="base">
                                        <p:cTn id="114" dur="500"/>
                                        <p:tgtEl>
                                          <p:spTgt spid="52"/>
                                        </p:tgtEl>
                                        <p:attrNameLst>
                                          <p:attrName>ppt_y</p:attrName>
                                        </p:attrNameLst>
                                      </p:cBhvr>
                                      <p:tavLst>
                                        <p:tav tm="0">
                                          <p:val>
                                            <p:strVal val="ppt_y"/>
                                          </p:val>
                                        </p:tav>
                                        <p:tav tm="100000">
                                          <p:val>
                                            <p:strVal val="1+ppt_h/2"/>
                                          </p:val>
                                        </p:tav>
                                      </p:tavLst>
                                    </p:anim>
                                    <p:set>
                                      <p:cBhvr>
                                        <p:cTn id="115" dur="1" fill="hold">
                                          <p:stCondLst>
                                            <p:cond delay="499"/>
                                          </p:stCondLst>
                                        </p:cTn>
                                        <p:tgtEl>
                                          <p:spTgt spid="52"/>
                                        </p:tgtEl>
                                        <p:attrNameLst>
                                          <p:attrName>style.visibility</p:attrName>
                                        </p:attrNameLst>
                                      </p:cBhvr>
                                      <p:to>
                                        <p:strVal val="hidden"/>
                                      </p:to>
                                    </p:set>
                                  </p:childTnLst>
                                </p:cTn>
                              </p:par>
                            </p:childTnLst>
                          </p:cTn>
                        </p:par>
                        <p:par>
                          <p:cTn id="116" fill="hold">
                            <p:stCondLst>
                              <p:cond delay="500"/>
                            </p:stCondLst>
                            <p:childTnLst>
                              <p:par>
                                <p:cTn id="117" presetID="12" presetClass="entr" presetSubtype="4" fill="hold" grpId="0" nodeType="afterEffect">
                                  <p:stCondLst>
                                    <p:cond delay="0"/>
                                  </p:stCondLst>
                                  <p:childTnLst>
                                    <p:set>
                                      <p:cBhvr>
                                        <p:cTn id="118" dur="1" fill="hold">
                                          <p:stCondLst>
                                            <p:cond delay="0"/>
                                          </p:stCondLst>
                                        </p:cTn>
                                        <p:tgtEl>
                                          <p:spTgt spid="53"/>
                                        </p:tgtEl>
                                        <p:attrNameLst>
                                          <p:attrName>style.visibility</p:attrName>
                                        </p:attrNameLst>
                                      </p:cBhvr>
                                      <p:to>
                                        <p:strVal val="visible"/>
                                      </p:to>
                                    </p:set>
                                    <p:animEffect transition="in" filter="slide(fromBottom)">
                                      <p:cBhvr>
                                        <p:cTn id="119" dur="500"/>
                                        <p:tgtEl>
                                          <p:spTgt spid="53"/>
                                        </p:tgtEl>
                                      </p:cBhvr>
                                    </p:animEffect>
                                  </p:childTnLst>
                                </p:cTn>
                              </p:par>
                            </p:childTnLst>
                          </p:cTn>
                        </p:par>
                      </p:childTnLst>
                    </p:cTn>
                  </p:par>
                  <p:par>
                    <p:cTn id="120" fill="hold">
                      <p:stCondLst>
                        <p:cond delay="indefinite"/>
                      </p:stCondLst>
                      <p:childTnLst>
                        <p:par>
                          <p:cTn id="121" fill="hold">
                            <p:stCondLst>
                              <p:cond delay="0"/>
                            </p:stCondLst>
                            <p:childTnLst>
                              <p:par>
                                <p:cTn id="122" presetID="26" presetClass="emph" presetSubtype="0" fill="hold" grpId="0" nodeType="clickEffect">
                                  <p:stCondLst>
                                    <p:cond delay="0"/>
                                  </p:stCondLst>
                                  <p:childTnLst>
                                    <p:animEffect transition="out" filter="fade">
                                      <p:cBhvr>
                                        <p:cTn id="123" dur="500" tmFilter="0, 0; .2, .5; .8, .5; 1, 0"/>
                                        <p:tgtEl>
                                          <p:spTgt spid="32"/>
                                        </p:tgtEl>
                                      </p:cBhvr>
                                    </p:animEffect>
                                    <p:animScale>
                                      <p:cBhvr>
                                        <p:cTn id="124" dur="250" autoRev="1" fill="hold"/>
                                        <p:tgtEl>
                                          <p:spTgt spid="32"/>
                                        </p:tgtEl>
                                      </p:cBhvr>
                                      <p:by x="105000" y="105000"/>
                                    </p:animScale>
                                  </p:childTnLst>
                                </p:cTn>
                              </p:par>
                            </p:childTnLst>
                          </p:cTn>
                        </p:par>
                      </p:childTnLst>
                    </p:cTn>
                  </p:par>
                  <p:par>
                    <p:cTn id="125" fill="hold">
                      <p:stCondLst>
                        <p:cond delay="indefinite"/>
                      </p:stCondLst>
                      <p:childTnLst>
                        <p:par>
                          <p:cTn id="126" fill="hold">
                            <p:stCondLst>
                              <p:cond delay="0"/>
                            </p:stCondLst>
                            <p:childTnLst>
                              <p:par>
                                <p:cTn id="127" presetID="2" presetClass="exit" presetSubtype="4" fill="hold" grpId="1" nodeType="clickEffect">
                                  <p:stCondLst>
                                    <p:cond delay="0"/>
                                  </p:stCondLst>
                                  <p:childTnLst>
                                    <p:anim calcmode="lin" valueType="num">
                                      <p:cBhvr additive="base">
                                        <p:cTn id="128" dur="500"/>
                                        <p:tgtEl>
                                          <p:spTgt spid="53"/>
                                        </p:tgtEl>
                                        <p:attrNameLst>
                                          <p:attrName>ppt_x</p:attrName>
                                        </p:attrNameLst>
                                      </p:cBhvr>
                                      <p:tavLst>
                                        <p:tav tm="0">
                                          <p:val>
                                            <p:strVal val="ppt_x"/>
                                          </p:val>
                                        </p:tav>
                                        <p:tav tm="100000">
                                          <p:val>
                                            <p:strVal val="ppt_x"/>
                                          </p:val>
                                        </p:tav>
                                      </p:tavLst>
                                    </p:anim>
                                    <p:anim calcmode="lin" valueType="num">
                                      <p:cBhvr additive="base">
                                        <p:cTn id="129" dur="500"/>
                                        <p:tgtEl>
                                          <p:spTgt spid="53"/>
                                        </p:tgtEl>
                                        <p:attrNameLst>
                                          <p:attrName>ppt_y</p:attrName>
                                        </p:attrNameLst>
                                      </p:cBhvr>
                                      <p:tavLst>
                                        <p:tav tm="0">
                                          <p:val>
                                            <p:strVal val="ppt_y"/>
                                          </p:val>
                                        </p:tav>
                                        <p:tav tm="100000">
                                          <p:val>
                                            <p:strVal val="1+ppt_h/2"/>
                                          </p:val>
                                        </p:tav>
                                      </p:tavLst>
                                    </p:anim>
                                    <p:set>
                                      <p:cBhvr>
                                        <p:cTn id="130" dur="1" fill="hold">
                                          <p:stCondLst>
                                            <p:cond delay="499"/>
                                          </p:stCondLst>
                                        </p:cTn>
                                        <p:tgtEl>
                                          <p:spTgt spid="53"/>
                                        </p:tgtEl>
                                        <p:attrNameLst>
                                          <p:attrName>style.visibility</p:attrName>
                                        </p:attrNameLst>
                                      </p:cBhvr>
                                      <p:to>
                                        <p:strVal val="hidden"/>
                                      </p:to>
                                    </p:set>
                                  </p:childTnLst>
                                </p:cTn>
                              </p:par>
                            </p:childTnLst>
                          </p:cTn>
                        </p:par>
                        <p:par>
                          <p:cTn id="131" fill="hold">
                            <p:stCondLst>
                              <p:cond delay="500"/>
                            </p:stCondLst>
                            <p:childTnLst>
                              <p:par>
                                <p:cTn id="132" presetID="12" presetClass="entr" presetSubtype="4" fill="hold" grpId="0" nodeType="afterEffect">
                                  <p:stCondLst>
                                    <p:cond delay="0"/>
                                  </p:stCondLst>
                                  <p:childTnLst>
                                    <p:set>
                                      <p:cBhvr>
                                        <p:cTn id="133" dur="1" fill="hold">
                                          <p:stCondLst>
                                            <p:cond delay="0"/>
                                          </p:stCondLst>
                                        </p:cTn>
                                        <p:tgtEl>
                                          <p:spTgt spid="54"/>
                                        </p:tgtEl>
                                        <p:attrNameLst>
                                          <p:attrName>style.visibility</p:attrName>
                                        </p:attrNameLst>
                                      </p:cBhvr>
                                      <p:to>
                                        <p:strVal val="visible"/>
                                      </p:to>
                                    </p:set>
                                    <p:animEffect transition="in" filter="slide(fromBottom)">
                                      <p:cBhvr>
                                        <p:cTn id="134" dur="500"/>
                                        <p:tgtEl>
                                          <p:spTgt spid="54"/>
                                        </p:tgtEl>
                                      </p:cBhvr>
                                    </p:animEffect>
                                  </p:childTnLst>
                                </p:cTn>
                              </p:par>
                            </p:childTnLst>
                          </p:cTn>
                        </p:par>
                      </p:childTnLst>
                    </p:cTn>
                  </p:par>
                  <p:par>
                    <p:cTn id="135" fill="hold">
                      <p:stCondLst>
                        <p:cond delay="indefinite"/>
                      </p:stCondLst>
                      <p:childTnLst>
                        <p:par>
                          <p:cTn id="136" fill="hold">
                            <p:stCondLst>
                              <p:cond delay="0"/>
                            </p:stCondLst>
                            <p:childTnLst>
                              <p:par>
                                <p:cTn id="137" presetID="2" presetClass="exit" presetSubtype="4" fill="hold" grpId="1" nodeType="clickEffect">
                                  <p:stCondLst>
                                    <p:cond delay="0"/>
                                  </p:stCondLst>
                                  <p:childTnLst>
                                    <p:anim calcmode="lin" valueType="num">
                                      <p:cBhvr additive="base">
                                        <p:cTn id="138" dur="500"/>
                                        <p:tgtEl>
                                          <p:spTgt spid="54"/>
                                        </p:tgtEl>
                                        <p:attrNameLst>
                                          <p:attrName>ppt_x</p:attrName>
                                        </p:attrNameLst>
                                      </p:cBhvr>
                                      <p:tavLst>
                                        <p:tav tm="0">
                                          <p:val>
                                            <p:strVal val="ppt_x"/>
                                          </p:val>
                                        </p:tav>
                                        <p:tav tm="100000">
                                          <p:val>
                                            <p:strVal val="ppt_x"/>
                                          </p:val>
                                        </p:tav>
                                      </p:tavLst>
                                    </p:anim>
                                    <p:anim calcmode="lin" valueType="num">
                                      <p:cBhvr additive="base">
                                        <p:cTn id="139" dur="500"/>
                                        <p:tgtEl>
                                          <p:spTgt spid="54"/>
                                        </p:tgtEl>
                                        <p:attrNameLst>
                                          <p:attrName>ppt_y</p:attrName>
                                        </p:attrNameLst>
                                      </p:cBhvr>
                                      <p:tavLst>
                                        <p:tav tm="0">
                                          <p:val>
                                            <p:strVal val="ppt_y"/>
                                          </p:val>
                                        </p:tav>
                                        <p:tav tm="100000">
                                          <p:val>
                                            <p:strVal val="1+ppt_h/2"/>
                                          </p:val>
                                        </p:tav>
                                      </p:tavLst>
                                    </p:anim>
                                    <p:set>
                                      <p:cBhvr>
                                        <p:cTn id="140" dur="1" fill="hold">
                                          <p:stCondLst>
                                            <p:cond delay="499"/>
                                          </p:stCondLst>
                                        </p:cTn>
                                        <p:tgtEl>
                                          <p:spTgt spid="54"/>
                                        </p:tgtEl>
                                        <p:attrNameLst>
                                          <p:attrName>style.visibility</p:attrName>
                                        </p:attrNameLst>
                                      </p:cBhvr>
                                      <p:to>
                                        <p:strVal val="hidden"/>
                                      </p:to>
                                    </p:set>
                                  </p:childTnLst>
                                </p:cTn>
                              </p:par>
                            </p:childTnLst>
                          </p:cTn>
                        </p:par>
                        <p:par>
                          <p:cTn id="141" fill="hold">
                            <p:stCondLst>
                              <p:cond delay="500"/>
                            </p:stCondLst>
                            <p:childTnLst>
                              <p:par>
                                <p:cTn id="142" presetID="12" presetClass="entr" presetSubtype="4" fill="hold" grpId="0" nodeType="afterEffect">
                                  <p:stCondLst>
                                    <p:cond delay="0"/>
                                  </p:stCondLst>
                                  <p:childTnLst>
                                    <p:set>
                                      <p:cBhvr>
                                        <p:cTn id="143" dur="1" fill="hold">
                                          <p:stCondLst>
                                            <p:cond delay="0"/>
                                          </p:stCondLst>
                                        </p:cTn>
                                        <p:tgtEl>
                                          <p:spTgt spid="55"/>
                                        </p:tgtEl>
                                        <p:attrNameLst>
                                          <p:attrName>style.visibility</p:attrName>
                                        </p:attrNameLst>
                                      </p:cBhvr>
                                      <p:to>
                                        <p:strVal val="visible"/>
                                      </p:to>
                                    </p:set>
                                    <p:animEffect transition="in" filter="slide(fromBottom)">
                                      <p:cBhvr>
                                        <p:cTn id="144" dur="500"/>
                                        <p:tgtEl>
                                          <p:spTgt spid="55"/>
                                        </p:tgtEl>
                                      </p:cBhvr>
                                    </p:animEffect>
                                  </p:childTnLst>
                                </p:cTn>
                              </p:par>
                            </p:childTnLst>
                          </p:cTn>
                        </p:par>
                      </p:childTnLst>
                    </p:cTn>
                  </p:par>
                  <p:par>
                    <p:cTn id="145" fill="hold">
                      <p:stCondLst>
                        <p:cond delay="indefinite"/>
                      </p:stCondLst>
                      <p:childTnLst>
                        <p:par>
                          <p:cTn id="146" fill="hold">
                            <p:stCondLst>
                              <p:cond delay="0"/>
                            </p:stCondLst>
                            <p:childTnLst>
                              <p:par>
                                <p:cTn id="147" presetID="26" presetClass="emph" presetSubtype="0" fill="hold" grpId="0" nodeType="clickEffect">
                                  <p:stCondLst>
                                    <p:cond delay="0"/>
                                  </p:stCondLst>
                                  <p:childTnLst>
                                    <p:animEffect transition="out" filter="fade">
                                      <p:cBhvr>
                                        <p:cTn id="148" dur="500" tmFilter="0, 0; .2, .5; .8, .5; 1, 0"/>
                                        <p:tgtEl>
                                          <p:spTgt spid="29"/>
                                        </p:tgtEl>
                                      </p:cBhvr>
                                    </p:animEffect>
                                    <p:animScale>
                                      <p:cBhvr>
                                        <p:cTn id="149"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20" grpId="0" animBg="1"/>
      <p:bldP spid="20" grpId="1" animBg="1"/>
      <p:bldP spid="23" grpId="0" animBg="1"/>
      <p:bldP spid="23" grpId="1" animBg="1"/>
      <p:bldP spid="26" grpId="0" animBg="1"/>
      <p:bldP spid="26" grpId="1" animBg="1"/>
      <p:bldP spid="29" grpId="0" animBg="1"/>
      <p:bldP spid="29" grpId="1" animBg="1"/>
      <p:bldP spid="32" grpId="0" animBg="1"/>
      <p:bldP spid="32" grpId="1" animBg="1"/>
      <p:bldP spid="43" grpId="0" animBg="1"/>
      <p:bldP spid="43" grpId="1" animBg="1"/>
      <p:bldP spid="46" grpId="0" animBg="1"/>
      <p:bldP spid="46" grpId="1" animBg="1"/>
      <p:bldP spid="48" grpId="0"/>
      <p:bldP spid="48" grpId="1"/>
      <p:bldP spid="49" grpId="0"/>
      <p:bldP spid="49" grpId="1"/>
      <p:bldP spid="50" grpId="0"/>
      <p:bldP spid="50" grpId="1"/>
      <p:bldP spid="51" grpId="0"/>
      <p:bldP spid="51" grpId="1"/>
      <p:bldP spid="52" grpId="0"/>
      <p:bldP spid="52" grpId="1"/>
      <p:bldP spid="53" grpId="0"/>
      <p:bldP spid="53" grpId="1"/>
      <p:bldP spid="54" grpId="0"/>
      <p:bldP spid="54" grpId="1"/>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3.1 </a:t>
            </a:r>
            <a:r>
              <a:rPr lang="zh-CN" altLang="en-US" sz="36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zh-CN" altLang="en-US" dirty="0"/>
          </a:p>
        </p:txBody>
      </p:sp>
      <p:grpSp>
        <p:nvGrpSpPr>
          <p:cNvPr id="3" name="组合 45"/>
          <p:cNvGrpSpPr/>
          <p:nvPr/>
        </p:nvGrpSpPr>
        <p:grpSpPr>
          <a:xfrm>
            <a:off x="6742360" y="1658222"/>
            <a:ext cx="2004144" cy="2003622"/>
            <a:chOff x="6742360" y="1658222"/>
            <a:chExt cx="2004144" cy="2003622"/>
          </a:xfrm>
        </p:grpSpPr>
        <p:sp>
          <p:nvSpPr>
            <p:cNvPr id="36"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修正系统开发计划</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8" name="Picture 50" descr="C:\Users\sakuu\Documents\Ballmer MGX 2011\Tile Icons\Road Fo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312153" y="2026690"/>
              <a:ext cx="864558" cy="864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42"/>
          <p:cNvGrpSpPr/>
          <p:nvPr/>
        </p:nvGrpSpPr>
        <p:grpSpPr>
          <a:xfrm>
            <a:off x="428596" y="1658222"/>
            <a:ext cx="2004144" cy="2003622"/>
            <a:chOff x="383960" y="1658222"/>
            <a:chExt cx="2004144" cy="2003622"/>
          </a:xfrm>
        </p:grpSpPr>
        <p:sp>
          <p:nvSpPr>
            <p:cNvPr id="37" name="Rectangle 8"/>
            <p:cNvSpPr/>
            <p:nvPr/>
          </p:nvSpPr>
          <p:spPr bwMode="auto">
            <a:xfrm>
              <a:off x="383960" y="1658222"/>
              <a:ext cx="2004144" cy="2003622"/>
            </a:xfrm>
            <a:prstGeom prst="rect">
              <a:avLst/>
            </a:prstGeom>
            <a:solidFill>
              <a:schemeClr val="accent4">
                <a:lumMod val="5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确定对系统的综合要求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9" name="Picture 7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black">
            <a:xfrm>
              <a:off x="988923" y="2125459"/>
              <a:ext cx="794218" cy="6665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4"/>
          <p:cNvGrpSpPr/>
          <p:nvPr/>
        </p:nvGrpSpPr>
        <p:grpSpPr>
          <a:xfrm>
            <a:off x="4670524" y="1653610"/>
            <a:ext cx="2004144" cy="2003622"/>
            <a:chOff x="4625888" y="1653610"/>
            <a:chExt cx="2004144" cy="2003622"/>
          </a:xfrm>
          <a:solidFill>
            <a:schemeClr val="accent6">
              <a:lumMod val="50000"/>
            </a:schemeClr>
          </a:solidFill>
        </p:grpSpPr>
        <p:sp>
          <p:nvSpPr>
            <p:cNvPr id="35" name="Rectangle 3"/>
            <p:cNvSpPr/>
            <p:nvPr/>
          </p:nvSpPr>
          <p:spPr bwMode="auto">
            <a:xfrm>
              <a:off x="4625888" y="1653610"/>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导出系统的逻辑模型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0" name="Freeform 58"/>
            <p:cNvSpPr>
              <a:spLocks noEditPoints="1"/>
            </p:cNvSpPr>
            <p:nvPr/>
          </p:nvSpPr>
          <p:spPr bwMode="black">
            <a:xfrm>
              <a:off x="5351080" y="2144625"/>
              <a:ext cx="553760" cy="6280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grp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6" name="组合 43"/>
          <p:cNvGrpSpPr/>
          <p:nvPr/>
        </p:nvGrpSpPr>
        <p:grpSpPr>
          <a:xfrm>
            <a:off x="2554053" y="1653610"/>
            <a:ext cx="2004144" cy="2003622"/>
            <a:chOff x="2509417" y="1653610"/>
            <a:chExt cx="2004144" cy="2003622"/>
          </a:xfrm>
        </p:grpSpPr>
        <p:sp>
          <p:nvSpPr>
            <p:cNvPr id="34"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分析系统的数据要求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1"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48" y="171460"/>
            <a:ext cx="8363938" cy="457048"/>
          </a:xfrm>
        </p:spPr>
        <p:txBody>
          <a:bodyPr/>
          <a:lstStyle/>
          <a:p>
            <a:r>
              <a:rPr altLang="zh-CN" dirty="0"/>
              <a:t>3.1 </a:t>
            </a:r>
            <a:r>
              <a:rPr lang="zh-CN" altLang="en-US" sz="32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en-US" dirty="0"/>
          </a:p>
        </p:txBody>
      </p:sp>
      <p:sp>
        <p:nvSpPr>
          <p:cNvPr id="26" name="矩形 25"/>
          <p:cNvSpPr/>
          <p:nvPr/>
        </p:nvSpPr>
        <p:spPr>
          <a:xfrm>
            <a:off x="357158" y="785800"/>
            <a:ext cx="4333238" cy="523220"/>
          </a:xfrm>
          <a:prstGeom prst="rect">
            <a:avLst/>
          </a:prstGeom>
        </p:spPr>
        <p:txBody>
          <a:bodyPr wrap="none">
            <a:spAutoFit/>
          </a:bodyPr>
          <a:lstStyle/>
          <a:p>
            <a:pP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a:t>
            </a:r>
            <a:r>
              <a:rPr lang="en-US" altLang="zh-CN" sz="2800" b="1" dirty="0">
                <a:gradFill>
                  <a:gsLst>
                    <a:gs pos="0">
                      <a:srgbClr val="FFFFFF"/>
                    </a:gs>
                    <a:gs pos="100000">
                      <a:srgbClr val="FFFFFF"/>
                    </a:gs>
                  </a:gsLst>
                  <a:lin ang="5400000" scaled="0"/>
                </a:gradFill>
                <a:latin typeface="楷体" pitchFamily="49" charset="-122"/>
                <a:ea typeface="楷体" pitchFamily="49" charset="-122"/>
              </a:rPr>
              <a:t>2</a:t>
            </a:r>
            <a:r>
              <a:rPr lang="zh-CN" altLang="en-US" sz="2800" b="1" dirty="0">
                <a:gradFill>
                  <a:gsLst>
                    <a:gs pos="0">
                      <a:srgbClr val="FFFFFF"/>
                    </a:gs>
                    <a:gs pos="100000">
                      <a:srgbClr val="FFFFFF"/>
                    </a:gs>
                  </a:gsLst>
                  <a:lin ang="5400000" scaled="0"/>
                </a:gradFill>
                <a:latin typeface="楷体" pitchFamily="49" charset="-122"/>
                <a:ea typeface="楷体" pitchFamily="49" charset="-122"/>
              </a:rPr>
              <a:t>）分析系统的数据要求</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7" name="Rectangle 5"/>
          <p:cNvSpPr/>
          <p:nvPr/>
        </p:nvSpPr>
        <p:spPr bwMode="auto">
          <a:xfrm>
            <a:off x="231145" y="1428742"/>
            <a:ext cx="8663150" cy="3500462"/>
          </a:xfrm>
          <a:prstGeom prst="rect">
            <a:avLst/>
          </a:prstGeom>
          <a:no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28535" rIns="28535" bIns="57071" numCol="1" spcCol="0" rtlCol="0" fromWordArt="0" anchor="b" anchorCtr="0" forceAA="0" compatLnSpc="1">
            <a:prstTxWarp prst="textNoShape">
              <a:avLst/>
            </a:prstTxWarp>
            <a:noAutofit/>
          </a:bodyPr>
          <a:lstStyle/>
          <a:p>
            <a:pPr algn="ctr" defTabSz="570567" fontAlgn="base">
              <a:spcBef>
                <a:spcPct val="0"/>
              </a:spcBef>
              <a:spcAft>
                <a:spcPct val="0"/>
              </a:spcAft>
            </a:pPr>
            <a:endParaRPr lang="en-US" spc="-32" dirty="0">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33"/>
          <p:cNvSpPr/>
          <p:nvPr/>
        </p:nvSpPr>
        <p:spPr bwMode="auto">
          <a:xfrm>
            <a:off x="231145" y="1511615"/>
            <a:ext cx="8663150" cy="845820"/>
          </a:xfrm>
          <a:prstGeom prst="rect">
            <a:avLst/>
          </a:prstGeom>
          <a:solidFill>
            <a:schemeClr val="accent1"/>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480" tIns="34241" rIns="34241" bIns="68480" numCol="1" spcCol="0" rtlCol="0" fromWordArt="0" anchor="ctr" anchorCtr="0" forceAA="0" compatLnSpc="1">
            <a:prstTxWarp prst="textNoShape">
              <a:avLst/>
            </a:prstTxWarp>
            <a:noAutofit/>
          </a:bodyPr>
          <a:lstStyle/>
          <a:p>
            <a:pPr marL="171204" algn="ctr" defTabSz="684580" fontAlgn="base">
              <a:spcBef>
                <a:spcPct val="0"/>
              </a:spcBef>
              <a:spcAft>
                <a:spcPct val="0"/>
              </a:spcAft>
            </a:pPr>
            <a:r>
              <a:rPr lang="zh-CN" altLang="en-US" sz="2400" b="1" dirty="0">
                <a:latin typeface="楷体" pitchFamily="49" charset="-122"/>
                <a:ea typeface="楷体" pitchFamily="49" charset="-122"/>
              </a:rPr>
              <a:t>任何一个软件系统本质上都是信息处理系统</a:t>
            </a:r>
            <a:endParaRPr lang="en-US" altLang="zh-CN" sz="2400" b="1" dirty="0">
              <a:latin typeface="楷体" pitchFamily="49" charset="-122"/>
              <a:ea typeface="楷体" pitchFamily="49" charset="-122"/>
            </a:endParaRPr>
          </a:p>
          <a:p>
            <a:pPr marL="171204" algn="ctr" defTabSz="684580" fontAlgn="base">
              <a:spcBef>
                <a:spcPct val="0"/>
              </a:spcBef>
              <a:spcAft>
                <a:spcPct val="0"/>
              </a:spcAft>
            </a:pPr>
            <a:r>
              <a:rPr lang="zh-CN" altLang="en-US" sz="2400" b="1" dirty="0">
                <a:latin typeface="楷体" pitchFamily="49" charset="-122"/>
                <a:ea typeface="楷体" pitchFamily="49" charset="-122"/>
              </a:rPr>
              <a:t>分析系统的数据要求，这是软件需求分析的一个重要任务</a:t>
            </a:r>
            <a:endParaRPr lang="en-US" sz="2400" b="1" dirty="0">
              <a:gradFill>
                <a:gsLst>
                  <a:gs pos="0">
                    <a:schemeClr val="tx1"/>
                  </a:gs>
                  <a:gs pos="86000">
                    <a:schemeClr val="tx1"/>
                  </a:gs>
                </a:gsLst>
                <a:lin ang="5400000" scaled="0"/>
              </a:gradFill>
              <a:latin typeface="楷体" pitchFamily="49" charset="-122"/>
              <a:ea typeface="楷体" pitchFamily="49" charset="-122"/>
            </a:endParaRPr>
          </a:p>
        </p:txBody>
      </p:sp>
      <p:grpSp>
        <p:nvGrpSpPr>
          <p:cNvPr id="29" name="Group 4"/>
          <p:cNvGrpSpPr/>
          <p:nvPr/>
        </p:nvGrpSpPr>
        <p:grpSpPr>
          <a:xfrm>
            <a:off x="3284636" y="2500311"/>
            <a:ext cx="2571751" cy="1115672"/>
            <a:chOff x="5310421" y="3274346"/>
            <a:chExt cx="4114802" cy="1785075"/>
          </a:xfrm>
        </p:grpSpPr>
        <p:sp>
          <p:nvSpPr>
            <p:cNvPr id="30" name="Rectangle 22"/>
            <p:cNvSpPr/>
            <p:nvPr/>
          </p:nvSpPr>
          <p:spPr bwMode="auto">
            <a:xfrm>
              <a:off x="5310421" y="3381153"/>
              <a:ext cx="4114802" cy="1437421"/>
            </a:xfrm>
            <a:prstGeom prst="rect">
              <a:avLst/>
            </a:prstGeom>
            <a:solidFill>
              <a:schemeClr val="accent3">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03120" tIns="45720" rIns="457200" bIns="182880" numCol="1" spcCol="0" rtlCol="0" fromWordArt="0" anchor="b" anchorCtr="0" forceAA="0" compatLnSpc="1">
              <a:prstTxWarp prst="textNoShape">
                <a:avLst/>
              </a:prstTxWarp>
              <a:noAutofit/>
            </a:bodyPr>
            <a:lstStyle/>
            <a:p>
              <a:pPr>
                <a:lnSpc>
                  <a:spcPct val="90000"/>
                </a:lnSpc>
              </a:pPr>
              <a:endParaRPr lang="fi-FI" sz="900" dirty="0">
                <a:gradFill>
                  <a:gsLst>
                    <a:gs pos="0">
                      <a:schemeClr val="tx1"/>
                    </a:gs>
                    <a:gs pos="86000">
                      <a:schemeClr val="tx1"/>
                    </a:gs>
                  </a:gsLst>
                  <a:lin ang="5400000" scaled="0"/>
                </a:gradFill>
                <a:ea typeface="Segoe UI" pitchFamily="34" charset="0"/>
                <a:cs typeface="Segoe UI" pitchFamily="34" charset="0"/>
              </a:endParaRPr>
            </a:p>
          </p:txBody>
        </p:sp>
        <p:pic>
          <p:nvPicPr>
            <p:cNvPr id="31" name="Picture 2" descr="\\MAGNUM\Projects\Microsoft\Cloud Power FY12\Design\ICONS_PNG\Tower.png"/>
            <p:cNvPicPr>
              <a:picLocks noChangeAspect="1" noChangeArrowheads="1"/>
            </p:cNvPicPr>
            <p:nvPr/>
          </p:nvPicPr>
          <p:blipFill>
            <a:blip r:embed="rId3" cstate="print">
              <a:lum bright="100000" contrast="100000"/>
            </a:blip>
            <a:stretch>
              <a:fillRect/>
            </a:stretch>
          </p:blipFill>
          <p:spPr bwMode="auto">
            <a:xfrm>
              <a:off x="5423298" y="3274346"/>
              <a:ext cx="1785540" cy="1785075"/>
            </a:xfrm>
            <a:prstGeom prst="rect">
              <a:avLst/>
            </a:prstGeom>
            <a:noFill/>
          </p:spPr>
        </p:pic>
      </p:grpSp>
      <p:grpSp>
        <p:nvGrpSpPr>
          <p:cNvPr id="32" name="Group 2"/>
          <p:cNvGrpSpPr/>
          <p:nvPr/>
        </p:nvGrpSpPr>
        <p:grpSpPr>
          <a:xfrm>
            <a:off x="380972" y="2540481"/>
            <a:ext cx="2671371" cy="951554"/>
            <a:chOff x="343844" y="3338621"/>
            <a:chExt cx="4274193" cy="1522485"/>
          </a:xfrm>
        </p:grpSpPr>
        <p:sp>
          <p:nvSpPr>
            <p:cNvPr id="36" name="Rectangle 25"/>
            <p:cNvSpPr/>
            <p:nvPr/>
          </p:nvSpPr>
          <p:spPr bwMode="auto">
            <a:xfrm>
              <a:off x="503238" y="3381152"/>
              <a:ext cx="4114799" cy="1437421"/>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0" tIns="45720" rIns="457200" bIns="182880" numCol="1" spcCol="0" rtlCol="0" fromWordArt="0" anchor="ctr" anchorCtr="0" forceAA="0" compatLnSpc="1">
              <a:prstTxWarp prst="textNoShape">
                <a:avLst/>
              </a:prstTxWarp>
              <a:noAutofit/>
            </a:bodyPr>
            <a:lstStyle/>
            <a:p>
              <a:pPr>
                <a:lnSpc>
                  <a:spcPct val="90000"/>
                </a:lnSpc>
              </a:pPr>
              <a:endParaRPr lang="en-US" sz="2000" dirty="0">
                <a:gradFill>
                  <a:gsLst>
                    <a:gs pos="0">
                      <a:schemeClr val="tx1"/>
                    </a:gs>
                    <a:gs pos="86000">
                      <a:schemeClr val="tx1"/>
                    </a:gs>
                  </a:gsLst>
                  <a:lin ang="5400000" scaled="0"/>
                </a:gradFill>
                <a:ea typeface="Segoe UI" pitchFamily="34" charset="0"/>
                <a:cs typeface="Segoe UI" pitchFamily="34" charset="0"/>
              </a:endParaRPr>
            </a:p>
          </p:txBody>
        </p:sp>
        <p:grpSp>
          <p:nvGrpSpPr>
            <p:cNvPr id="37" name="Group 26"/>
            <p:cNvGrpSpPr/>
            <p:nvPr/>
          </p:nvGrpSpPr>
          <p:grpSpPr>
            <a:xfrm>
              <a:off x="343843" y="3338621"/>
              <a:ext cx="1988109" cy="1522485"/>
              <a:chOff x="1880557" y="3286217"/>
              <a:chExt cx="2044071" cy="1565746"/>
            </a:xfrm>
          </p:grpSpPr>
          <p:pic>
            <p:nvPicPr>
              <p:cNvPr id="40"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1880557" y="3476001"/>
                <a:ext cx="1175083" cy="1175083"/>
              </a:xfrm>
              <a:prstGeom prst="rect">
                <a:avLst/>
              </a:prstGeom>
              <a:noFill/>
            </p:spPr>
          </p:pic>
          <p:pic>
            <p:nvPicPr>
              <p:cNvPr id="43"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2749545" y="3476001"/>
                <a:ext cx="1175083" cy="1175083"/>
              </a:xfrm>
              <a:prstGeom prst="rect">
                <a:avLst/>
              </a:prstGeom>
              <a:noFill/>
            </p:spPr>
          </p:pic>
          <p:pic>
            <p:nvPicPr>
              <p:cNvPr id="44" name="Picture 2" descr="\\MAGNUM\Projects\Microsoft\Cloud Power FY12\Design\Icons\PNGs\Server_2.png"/>
              <p:cNvPicPr>
                <a:picLocks noChangeAspect="1" noChangeArrowheads="1"/>
              </p:cNvPicPr>
              <p:nvPr/>
            </p:nvPicPr>
            <p:blipFill>
              <a:blip r:embed="rId4" cstate="print">
                <a:lum bright="100000"/>
              </a:blip>
              <a:srcRect/>
              <a:stretch>
                <a:fillRect/>
              </a:stretch>
            </p:blipFill>
            <p:spPr bwMode="auto">
              <a:xfrm>
                <a:off x="2183919" y="3286217"/>
                <a:ext cx="1565746" cy="1565746"/>
              </a:xfrm>
              <a:prstGeom prst="rect">
                <a:avLst/>
              </a:prstGeom>
              <a:noFill/>
            </p:spPr>
          </p:pic>
        </p:grpSp>
      </p:grpSp>
      <p:grpSp>
        <p:nvGrpSpPr>
          <p:cNvPr id="50" name="Group 3"/>
          <p:cNvGrpSpPr/>
          <p:nvPr/>
        </p:nvGrpSpPr>
        <p:grpSpPr>
          <a:xfrm>
            <a:off x="6090990" y="2567061"/>
            <a:ext cx="2571750" cy="974798"/>
            <a:chOff x="9717678" y="3381153"/>
            <a:chExt cx="4114800" cy="1559676"/>
          </a:xfrm>
        </p:grpSpPr>
        <p:sp>
          <p:nvSpPr>
            <p:cNvPr id="51" name="Rectangle 31"/>
            <p:cNvSpPr/>
            <p:nvPr/>
          </p:nvSpPr>
          <p:spPr bwMode="auto">
            <a:xfrm>
              <a:off x="9717678" y="3381153"/>
              <a:ext cx="4114800" cy="1437421"/>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103120" tIns="45720" rIns="457200" bIns="182880" numCol="1" spcCol="0" rtlCol="0" fromWordArt="0" anchor="b" anchorCtr="0" forceAA="0" compatLnSpc="1">
              <a:prstTxWarp prst="textNoShape">
                <a:avLst/>
              </a:prstTxWarp>
              <a:noAutofit/>
            </a:bodyPr>
            <a:lstStyle/>
            <a:p>
              <a:pPr>
                <a:lnSpc>
                  <a:spcPct val="90000"/>
                </a:lnSpc>
              </a:pPr>
              <a:endParaRPr lang="fi-FI" sz="900" dirty="0">
                <a:gradFill>
                  <a:gsLst>
                    <a:gs pos="0">
                      <a:schemeClr val="tx1"/>
                    </a:gs>
                    <a:gs pos="86000">
                      <a:schemeClr val="tx1"/>
                    </a:gs>
                  </a:gsLst>
                  <a:lin ang="5400000" scaled="0"/>
                </a:gradFill>
                <a:ea typeface="Segoe UI" pitchFamily="34" charset="0"/>
                <a:cs typeface="Segoe UI" pitchFamily="34" charset="0"/>
              </a:endParaRPr>
            </a:p>
          </p:txBody>
        </p:sp>
        <p:pic>
          <p:nvPicPr>
            <p:cNvPr id="52" name="Picture 2" descr="\\MAGNUM\Projects\Microsoft\Cloud Power FY12\Design\Icons\PNGs\Cloud.png"/>
            <p:cNvPicPr>
              <a:picLocks noChangeAspect="1" noChangeArrowheads="1"/>
            </p:cNvPicPr>
            <p:nvPr/>
          </p:nvPicPr>
          <p:blipFill>
            <a:blip r:embed="rId5" cstate="screen">
              <a:lum bright="100000"/>
            </a:blip>
            <a:srcRect/>
            <a:stretch>
              <a:fillRect/>
            </a:stretch>
          </p:blipFill>
          <p:spPr bwMode="auto">
            <a:xfrm>
              <a:off x="9717678" y="3392936"/>
              <a:ext cx="1548295" cy="1547893"/>
            </a:xfrm>
            <a:prstGeom prst="rect">
              <a:avLst/>
            </a:prstGeom>
            <a:noFill/>
          </p:spPr>
        </p:pic>
      </p:grpSp>
      <p:sp>
        <p:nvSpPr>
          <p:cNvPr id="53" name="Presentation Title Rectangle"/>
          <p:cNvSpPr txBox="1">
            <a:spLocks/>
          </p:cNvSpPr>
          <p:nvPr/>
        </p:nvSpPr>
        <p:spPr>
          <a:xfrm>
            <a:off x="480595" y="3465450"/>
            <a:ext cx="2571750" cy="1252046"/>
          </a:xfrm>
          <a:prstGeom prst="rect">
            <a:avLst/>
          </a:prstGeom>
          <a:solidFill>
            <a:schemeClr val="accent2">
              <a:lumMod val="20000"/>
              <a:lumOff val="80000"/>
            </a:schemeClr>
          </a:solidFill>
          <a:effectLst/>
        </p:spPr>
        <p:txBody>
          <a:bodyPr lIns="136966" tIns="114148" rIns="102727" bIns="136966" anchor="t" anchorCtr="0">
            <a:noAutofit/>
          </a:bodyPr>
          <a:lstStyle>
            <a:lvl1pPr algn="l" defTabSz="914363" rtl="0" eaLnBrk="1" latinLnBrk="0" hangingPunct="1">
              <a:lnSpc>
                <a:spcPct val="90000"/>
              </a:lnSpc>
              <a:spcBef>
                <a:spcPct val="0"/>
              </a:spcBef>
              <a:buNone/>
              <a:defRPr lang="en-US" sz="3600" b="1" i="0" kern="1200" cap="none" spc="-100" baseline="0">
                <a:ln w="3175">
                  <a:noFill/>
                </a:ln>
                <a:gradFill flip="none" rotWithShape="1">
                  <a:gsLst>
                    <a:gs pos="4583">
                      <a:srgbClr val="FFFFFF"/>
                    </a:gs>
                    <a:gs pos="100000">
                      <a:srgbClr val="FFFFFF"/>
                    </a:gs>
                  </a:gsLst>
                  <a:lin ang="5400000" scaled="0"/>
                  <a:tileRect/>
                </a:gradFill>
                <a:effectLst/>
                <a:latin typeface="+mj-lt"/>
                <a:ea typeface="+mn-ea"/>
                <a:cs typeface="Arial" charset="0"/>
              </a:defRPr>
            </a:lvl1pPr>
          </a:lstStyle>
          <a:p>
            <a:pPr defTabSz="684609" fontAlgn="base">
              <a:spcAft>
                <a:spcPct val="0"/>
              </a:spcAft>
              <a:defRPr/>
            </a:pPr>
            <a:endParaRPr altLang="zh-CN" sz="2400" b="0" kern="0" spc="-38"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a:p>
            <a:pPr defTabSz="684609" fontAlgn="base">
              <a:spcAft>
                <a:spcPct val="0"/>
              </a:spcAft>
              <a:defRPr/>
            </a:pPr>
            <a:r>
              <a:rPr lang="zh-CN" altLang="en-US" sz="2400" dirty="0">
                <a:solidFill>
                  <a:schemeClr val="bg1"/>
                </a:solidFill>
                <a:latin typeface="楷体" pitchFamily="49" charset="-122"/>
                <a:ea typeface="楷体" pitchFamily="49" charset="-122"/>
                <a:cs typeface="Segoe UI" pitchFamily="34" charset="0"/>
              </a:rPr>
              <a:t>实体</a:t>
            </a:r>
            <a:r>
              <a:rPr lang="zh-CN" altLang="zh-CN" sz="2400" dirty="0">
                <a:solidFill>
                  <a:schemeClr val="bg1"/>
                </a:solidFill>
                <a:latin typeface="楷体" pitchFamily="49" charset="-122"/>
                <a:ea typeface="楷体" pitchFamily="49" charset="-122"/>
                <a:cs typeface="Segoe UI" pitchFamily="34" charset="0"/>
              </a:rPr>
              <a:t>-</a:t>
            </a:r>
            <a:r>
              <a:rPr lang="zh-CN" altLang="en-US" sz="2400" dirty="0">
                <a:solidFill>
                  <a:schemeClr val="bg1"/>
                </a:solidFill>
                <a:latin typeface="楷体" pitchFamily="49" charset="-122"/>
                <a:ea typeface="楷体" pitchFamily="49" charset="-122"/>
                <a:cs typeface="Segoe UI" pitchFamily="34" charset="0"/>
              </a:rPr>
              <a:t>联系图</a:t>
            </a:r>
          </a:p>
        </p:txBody>
      </p:sp>
      <p:sp>
        <p:nvSpPr>
          <p:cNvPr id="54" name="Presentation Title Rectangle"/>
          <p:cNvSpPr txBox="1">
            <a:spLocks/>
          </p:cNvSpPr>
          <p:nvPr/>
        </p:nvSpPr>
        <p:spPr>
          <a:xfrm>
            <a:off x="3284638" y="3465457"/>
            <a:ext cx="2571750" cy="1252045"/>
          </a:xfrm>
          <a:prstGeom prst="rect">
            <a:avLst/>
          </a:prstGeom>
          <a:solidFill>
            <a:schemeClr val="accent3">
              <a:lumMod val="20000"/>
              <a:lumOff val="80000"/>
            </a:schemeClr>
          </a:solidFill>
          <a:effectLst/>
        </p:spPr>
        <p:txBody>
          <a:bodyPr lIns="136966" tIns="114148" rIns="102727" bIns="136966" anchor="t" anchorCtr="0">
            <a:noAutofit/>
          </a:bodyPr>
          <a:lstStyle>
            <a:defPPr>
              <a:defRPr lang="en-US"/>
            </a:defPPr>
            <a:lvl1pPr>
              <a:lnSpc>
                <a:spcPct val="90000"/>
              </a:lnSpc>
              <a:spcBef>
                <a:spcPct val="0"/>
              </a:spcBef>
              <a:buNone/>
              <a:defRPr sz="1700" b="1" i="0" cap="none" spc="0" baseline="0">
                <a:ln w="3175">
                  <a:noFill/>
                </a:ln>
                <a:gradFill flip="none" rotWithShape="1">
                  <a:gsLst>
                    <a:gs pos="4583">
                      <a:srgbClr val="FFFFFF"/>
                    </a:gs>
                    <a:gs pos="100000">
                      <a:srgbClr val="FFFFFF"/>
                    </a:gs>
                  </a:gsLst>
                  <a:lin ang="5400000" scaled="0"/>
                  <a:tileRect/>
                </a:gradFill>
                <a:effectLst/>
                <a:latin typeface="+mj-lt"/>
                <a:cs typeface="Arial" charset="0"/>
              </a:defRPr>
            </a:lvl1pPr>
          </a:lstStyle>
          <a:p>
            <a:pPr defTabSz="684609" fontAlgn="base">
              <a:spcAft>
                <a:spcPct val="0"/>
              </a:spcAft>
              <a:defRPr/>
            </a:pPr>
            <a:endParaRPr lang="en-US" sz="2400" b="0" kern="0" spc="-38" dirty="0">
              <a:gradFill>
                <a:gsLst>
                  <a:gs pos="0">
                    <a:schemeClr val="bg1"/>
                  </a:gs>
                  <a:gs pos="100000">
                    <a:schemeClr val="bg1"/>
                  </a:gs>
                </a:gsLst>
                <a:lin ang="5400000" scaled="0"/>
              </a:gradFill>
              <a:latin typeface="Segoe UI" pitchFamily="34" charset="0"/>
              <a:ea typeface="Segoe UI" pitchFamily="34" charset="0"/>
              <a:cs typeface="Segoe UI" pitchFamily="34" charset="0"/>
            </a:endParaRPr>
          </a:p>
          <a:p>
            <a:pPr defTabSz="684609" fontAlgn="base">
              <a:spcAft>
                <a:spcPct val="0"/>
              </a:spcAft>
              <a:defRPr/>
            </a:pPr>
            <a:r>
              <a:rPr lang="zh-CN" altLang="en-US" sz="2400" spc="-100" dirty="0">
                <a:solidFill>
                  <a:schemeClr val="bg1"/>
                </a:solidFill>
                <a:latin typeface="楷体" pitchFamily="49" charset="-122"/>
                <a:ea typeface="楷体" pitchFamily="49" charset="-122"/>
                <a:cs typeface="Segoe UI" pitchFamily="34" charset="0"/>
              </a:rPr>
              <a:t>数据字典</a:t>
            </a:r>
            <a:r>
              <a:rPr lang="en-US" altLang="en-US" sz="2400" spc="-100" dirty="0">
                <a:solidFill>
                  <a:schemeClr val="bg1"/>
                </a:solidFill>
                <a:latin typeface="楷体" pitchFamily="49" charset="-122"/>
                <a:ea typeface="楷体" pitchFamily="49" charset="-122"/>
                <a:cs typeface="Segoe UI" pitchFamily="34" charset="0"/>
              </a:rPr>
              <a:t> </a:t>
            </a:r>
          </a:p>
        </p:txBody>
      </p:sp>
      <p:sp>
        <p:nvSpPr>
          <p:cNvPr id="55" name="Presentation Title Rectangle"/>
          <p:cNvSpPr txBox="1">
            <a:spLocks/>
          </p:cNvSpPr>
          <p:nvPr/>
        </p:nvSpPr>
        <p:spPr>
          <a:xfrm>
            <a:off x="6090990" y="3465451"/>
            <a:ext cx="2571750" cy="1252047"/>
          </a:xfrm>
          <a:prstGeom prst="rect">
            <a:avLst/>
          </a:prstGeom>
          <a:solidFill>
            <a:schemeClr val="accent5">
              <a:lumMod val="20000"/>
              <a:lumOff val="80000"/>
            </a:schemeClr>
          </a:solidFill>
          <a:effectLst/>
        </p:spPr>
        <p:txBody>
          <a:bodyPr lIns="136966" tIns="114148" rIns="102727" bIns="136966" anchor="t" anchorCtr="0">
            <a:noAutofit/>
          </a:bodyPr>
          <a:lstStyle>
            <a:defPPr>
              <a:defRPr lang="en-US"/>
            </a:defPPr>
            <a:lvl1pPr marR="0" lvl="0" indent="0" defTabSz="914400" fontAlgn="auto">
              <a:lnSpc>
                <a:spcPct val="90000"/>
              </a:lnSpc>
              <a:spcBef>
                <a:spcPct val="0"/>
              </a:spcBef>
              <a:spcAft>
                <a:spcPts val="0"/>
              </a:spcAft>
              <a:buClrTx/>
              <a:buSzTx/>
              <a:buFontTx/>
              <a:buNone/>
              <a:tabLst/>
              <a:defRPr kumimoji="0" sz="2000" b="0" i="0" u="none" strike="noStrike" kern="0" cap="none" spc="0" normalizeH="0" baseline="0">
                <a:ln w="3175">
                  <a:noFill/>
                </a:ln>
                <a:gradFill flip="none" rotWithShape="1">
                  <a:gsLst>
                    <a:gs pos="4583">
                      <a:srgbClr val="FFFFFF"/>
                    </a:gs>
                    <a:gs pos="100000">
                      <a:srgbClr val="FFFFFF"/>
                    </a:gs>
                  </a:gsLst>
                  <a:lin ang="5400000" scaled="0"/>
                  <a:tileRect/>
                </a:gradFill>
                <a:effectLst/>
                <a:uLnTx/>
                <a:uFillTx/>
                <a:latin typeface="Segoe"/>
                <a:cs typeface="Arial" charset="0"/>
              </a:defRPr>
            </a:lvl1pPr>
          </a:lstStyle>
          <a:p>
            <a:pPr defTabSz="684609" fontAlgn="base">
              <a:spcAft>
                <a:spcPct val="0"/>
              </a:spcAft>
              <a:defRPr/>
            </a:pPr>
            <a:r>
              <a:rPr lang="zh-CN" altLang="en-US" sz="2400" b="1" kern="1200" spc="-100" dirty="0">
                <a:solidFill>
                  <a:schemeClr val="bg1"/>
                </a:solidFill>
                <a:latin typeface="楷体" pitchFamily="49" charset="-122"/>
                <a:ea typeface="楷体" pitchFamily="49" charset="-122"/>
                <a:cs typeface="Segoe UI" pitchFamily="34" charset="0"/>
              </a:rPr>
              <a:t>数据结构</a:t>
            </a:r>
            <a:endParaRPr lang="en-US" altLang="zh-CN" sz="2400" b="1" kern="1200" spc="-100" dirty="0">
              <a:solidFill>
                <a:schemeClr val="bg1"/>
              </a:solidFill>
              <a:latin typeface="楷体" pitchFamily="49" charset="-122"/>
              <a:ea typeface="楷体" pitchFamily="49" charset="-122"/>
              <a:cs typeface="Segoe UI" pitchFamily="34" charset="0"/>
            </a:endParaRPr>
          </a:p>
          <a:p>
            <a:pPr defTabSz="684609" fontAlgn="base">
              <a:spcAft>
                <a:spcPct val="0"/>
              </a:spcAft>
              <a:defRPr/>
            </a:pPr>
            <a:r>
              <a:rPr lang="zh-CN" altLang="en-US" sz="2400" b="1" kern="1200" spc="-100" dirty="0">
                <a:solidFill>
                  <a:schemeClr val="bg1"/>
                </a:solidFill>
                <a:latin typeface="楷体" pitchFamily="49" charset="-122"/>
                <a:ea typeface="楷体" pitchFamily="49" charset="-122"/>
                <a:cs typeface="Segoe UI" pitchFamily="34" charset="0"/>
              </a:rPr>
              <a:t>层次方框图</a:t>
            </a:r>
            <a:endParaRPr lang="en-US" altLang="zh-CN" sz="2400" b="1" kern="1200" spc="-100" dirty="0">
              <a:solidFill>
                <a:schemeClr val="bg1"/>
              </a:solidFill>
              <a:latin typeface="楷体" pitchFamily="49" charset="-122"/>
              <a:ea typeface="楷体" pitchFamily="49" charset="-122"/>
              <a:cs typeface="Segoe UI" pitchFamily="34" charset="0"/>
            </a:endParaRPr>
          </a:p>
          <a:p>
            <a:pPr defTabSz="684609" fontAlgn="base">
              <a:spcAft>
                <a:spcPct val="0"/>
              </a:spcAft>
              <a:defRPr/>
            </a:pPr>
            <a:r>
              <a:rPr lang="en-US" altLang="zh-CN" sz="2400" b="1" kern="1200" spc="-100" dirty="0" err="1">
                <a:solidFill>
                  <a:schemeClr val="bg1"/>
                </a:solidFill>
                <a:latin typeface="楷体" pitchFamily="49" charset="-122"/>
                <a:ea typeface="楷体" pitchFamily="49" charset="-122"/>
                <a:cs typeface="Segoe UI" pitchFamily="34" charset="0"/>
              </a:rPr>
              <a:t>Warnier</a:t>
            </a:r>
            <a:r>
              <a:rPr lang="zh-CN" altLang="en-US" sz="2400" b="1" kern="1200" spc="-100" dirty="0">
                <a:solidFill>
                  <a:schemeClr val="bg1"/>
                </a:solidFill>
                <a:latin typeface="楷体" pitchFamily="49" charset="-122"/>
                <a:ea typeface="楷体" pitchFamily="49" charset="-122"/>
                <a:cs typeface="Segoe UI" pitchFamily="34" charset="0"/>
              </a:rPr>
              <a:t>图</a:t>
            </a:r>
            <a:endParaRPr lang="en-US" altLang="en-US" sz="2400" b="1" kern="1200" spc="-100" dirty="0">
              <a:solidFill>
                <a:schemeClr val="bg1"/>
              </a:solidFill>
              <a:latin typeface="楷体" pitchFamily="49" charset="-122"/>
              <a:ea typeface="楷体" pitchFamily="49" charset="-122"/>
              <a:cs typeface="Segoe UI" pitchFamily="34" charset="0"/>
            </a:endParaRPr>
          </a:p>
        </p:txBody>
      </p:sp>
      <p:sp>
        <p:nvSpPr>
          <p:cNvPr id="59" name="矩形 58"/>
          <p:cNvSpPr/>
          <p:nvPr/>
        </p:nvSpPr>
        <p:spPr>
          <a:xfrm>
            <a:off x="1484400" y="2707234"/>
            <a:ext cx="1571636" cy="646331"/>
          </a:xfrm>
          <a:prstGeom prst="rect">
            <a:avLst/>
          </a:prstGeom>
        </p:spPr>
        <p:txBody>
          <a:bodyPr wrap="square">
            <a:spAutoFit/>
          </a:bodyPr>
          <a:lstStyle/>
          <a:p>
            <a:pPr>
              <a:lnSpc>
                <a:spcPct val="90000"/>
              </a:lnSpc>
            </a:pPr>
            <a:r>
              <a:rPr lang="zh-CN" altLang="en-US" sz="2000" b="1" dirty="0">
                <a:latin typeface="楷体" pitchFamily="49" charset="-122"/>
                <a:ea typeface="楷体" pitchFamily="49" charset="-122"/>
                <a:cs typeface="Segoe UI" pitchFamily="34" charset="0"/>
              </a:rPr>
              <a:t>分析系统的数据要求</a:t>
            </a:r>
            <a:endParaRPr lang="en-US" sz="2000" b="1" dirty="0">
              <a:latin typeface="楷体" pitchFamily="49" charset="-122"/>
              <a:ea typeface="楷体" pitchFamily="49" charset="-122"/>
              <a:cs typeface="Segoe UI" pitchFamily="34" charset="0"/>
            </a:endParaRPr>
          </a:p>
        </p:txBody>
      </p:sp>
      <p:sp>
        <p:nvSpPr>
          <p:cNvPr id="60" name="矩形 59"/>
          <p:cNvSpPr/>
          <p:nvPr/>
        </p:nvSpPr>
        <p:spPr>
          <a:xfrm>
            <a:off x="4429124" y="2714626"/>
            <a:ext cx="1571636" cy="646331"/>
          </a:xfrm>
          <a:prstGeom prst="rect">
            <a:avLst/>
          </a:prstGeom>
        </p:spPr>
        <p:txBody>
          <a:bodyPr wrap="square">
            <a:spAutoFit/>
          </a:bodyPr>
          <a:lstStyle/>
          <a:p>
            <a:pPr>
              <a:lnSpc>
                <a:spcPct val="90000"/>
              </a:lnSpc>
            </a:pPr>
            <a:r>
              <a:rPr lang="zh-CN" altLang="en-US" sz="2000" b="1" dirty="0">
                <a:latin typeface="楷体" pitchFamily="49" charset="-122"/>
                <a:ea typeface="楷体" pitchFamily="49" charset="-122"/>
                <a:cs typeface="Segoe UI" pitchFamily="34" charset="0"/>
              </a:rPr>
              <a:t>全面准确定义数据</a:t>
            </a:r>
            <a:endParaRPr lang="en-US" sz="2000" b="1" dirty="0">
              <a:latin typeface="楷体" pitchFamily="49" charset="-122"/>
              <a:ea typeface="楷体" pitchFamily="49" charset="-122"/>
              <a:cs typeface="Segoe UI" pitchFamily="34" charset="0"/>
            </a:endParaRPr>
          </a:p>
        </p:txBody>
      </p:sp>
      <p:sp>
        <p:nvSpPr>
          <p:cNvPr id="64" name="矩形 63"/>
          <p:cNvSpPr/>
          <p:nvPr/>
        </p:nvSpPr>
        <p:spPr>
          <a:xfrm>
            <a:off x="7000892" y="2714626"/>
            <a:ext cx="1785950" cy="646331"/>
          </a:xfrm>
          <a:prstGeom prst="rect">
            <a:avLst/>
          </a:prstGeom>
        </p:spPr>
        <p:txBody>
          <a:bodyPr wrap="square">
            <a:spAutoFit/>
          </a:bodyPr>
          <a:lstStyle/>
          <a:p>
            <a:pPr>
              <a:lnSpc>
                <a:spcPct val="90000"/>
              </a:lnSpc>
            </a:pPr>
            <a:r>
              <a:rPr lang="zh-CN" altLang="en-US" sz="2000" b="1" dirty="0">
                <a:latin typeface="楷体" pitchFamily="49" charset="-122"/>
                <a:ea typeface="楷体" pitchFamily="49" charset="-122"/>
                <a:cs typeface="Segoe UI" pitchFamily="34" charset="0"/>
              </a:rPr>
              <a:t>表示数据元素的逻辑关系</a:t>
            </a:r>
            <a:endParaRPr lang="en-US" sz="2000" b="1" dirty="0">
              <a:latin typeface="楷体" pitchFamily="49" charset="-122"/>
              <a:ea typeface="楷体" pitchFamily="49" charset="-122"/>
              <a:cs typeface="Segoe UI" pitchFamily="34" charset="0"/>
            </a:endParaRPr>
          </a:p>
        </p:txBody>
      </p:sp>
    </p:spTree>
    <p:extLst>
      <p:ext uri="{BB962C8B-B14F-4D97-AF65-F5344CB8AC3E}">
        <p14:creationId xmlns:p14="http://schemas.microsoft.com/office/powerpoint/2010/main" val="3571217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9"/>
                                        </p:tgtEl>
                                        <p:attrNameLst>
                                          <p:attrName>style.visibility</p:attrName>
                                        </p:attrNameLst>
                                      </p:cBhvr>
                                      <p:to>
                                        <p:strVal val="visible"/>
                                      </p:to>
                                    </p:set>
                                    <p:animEffect transition="in" filter="slide(fromBottom)">
                                      <p:cBhvr>
                                        <p:cTn id="12" dur="500"/>
                                        <p:tgtEl>
                                          <p:spTgt spid="5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slide(fromBottom)">
                                      <p:cBhvr>
                                        <p:cTn id="17" dur="500"/>
                                        <p:tgtEl>
                                          <p:spTgt spid="6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grpId="0" nodeType="clickEffect">
                                  <p:stCondLst>
                                    <p:cond delay="0"/>
                                  </p:stCondLst>
                                  <p:childTnLst>
                                    <p:set>
                                      <p:cBhvr>
                                        <p:cTn id="21" dur="1" fill="hold">
                                          <p:stCondLst>
                                            <p:cond delay="0"/>
                                          </p:stCondLst>
                                        </p:cTn>
                                        <p:tgtEl>
                                          <p:spTgt spid="64"/>
                                        </p:tgtEl>
                                        <p:attrNameLst>
                                          <p:attrName>style.visibility</p:attrName>
                                        </p:attrNameLst>
                                      </p:cBhvr>
                                      <p:to>
                                        <p:strVal val="visible"/>
                                      </p:to>
                                    </p:set>
                                    <p:animEffect transition="in" filter="slide(fromBottom)">
                                      <p:cBhvr>
                                        <p:cTn id="22" dur="500"/>
                                        <p:tgtEl>
                                          <p:spTgt spid="6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53"/>
                                        </p:tgtEl>
                                        <p:attrNameLst>
                                          <p:attrName>style.visibility</p:attrName>
                                        </p:attrNameLst>
                                      </p:cBhvr>
                                      <p:to>
                                        <p:strVal val="visible"/>
                                      </p:to>
                                    </p:set>
                                    <p:animEffect transition="in" filter="wipe(down)">
                                      <p:cBhvr>
                                        <p:cTn id="30" dur="500"/>
                                        <p:tgtEl>
                                          <p:spTgt spid="53"/>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Effect transition="in" filter="fade">
                                      <p:cBhvr>
                                        <p:cTn id="35" dur="500"/>
                                        <p:tgtEl>
                                          <p:spTgt spid="29"/>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54"/>
                                        </p:tgtEl>
                                        <p:attrNameLst>
                                          <p:attrName>style.visibility</p:attrName>
                                        </p:attrNameLst>
                                      </p:cBhvr>
                                      <p:to>
                                        <p:strVal val="visible"/>
                                      </p:to>
                                    </p:set>
                                    <p:animEffect transition="in" filter="wipe(down)">
                                      <p:cBhvr>
                                        <p:cTn id="38" dur="500"/>
                                        <p:tgtEl>
                                          <p:spTgt spid="54"/>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nodeType="clickEffect">
                                  <p:stCondLst>
                                    <p:cond delay="0"/>
                                  </p:stCondLst>
                                  <p:childTnLst>
                                    <p:set>
                                      <p:cBhvr>
                                        <p:cTn id="42" dur="1" fill="hold">
                                          <p:stCondLst>
                                            <p:cond delay="0"/>
                                          </p:stCondLst>
                                        </p:cTn>
                                        <p:tgtEl>
                                          <p:spTgt spid="50"/>
                                        </p:tgtEl>
                                        <p:attrNameLst>
                                          <p:attrName>style.visibility</p:attrName>
                                        </p:attrNameLst>
                                      </p:cBhvr>
                                      <p:to>
                                        <p:strVal val="visible"/>
                                      </p:to>
                                    </p:set>
                                    <p:animEffect transition="in" filter="fade">
                                      <p:cBhvr>
                                        <p:cTn id="43" dur="500"/>
                                        <p:tgtEl>
                                          <p:spTgt spid="50"/>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wipe(down)">
                                      <p:cBhvr>
                                        <p:cTn id="46"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53" grpId="0" animBg="1"/>
      <p:bldP spid="54" grpId="0" animBg="1"/>
      <p:bldP spid="55" grpId="0" animBg="1"/>
      <p:bldP spid="59" grpId="0"/>
      <p:bldP spid="60" grpId="0"/>
      <p:bldP spid="6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3.1 </a:t>
            </a:r>
            <a:r>
              <a:rPr lang="zh-CN" altLang="en-US" sz="3600" b="1" dirty="0">
                <a:gradFill>
                  <a:gsLst>
                    <a:gs pos="0">
                      <a:srgbClr val="FFFFFF"/>
                    </a:gs>
                    <a:gs pos="86000">
                      <a:srgbClr val="FFFFFF"/>
                    </a:gs>
                  </a:gsLst>
                  <a:lin ang="5400000" scaled="0"/>
                </a:gradFill>
                <a:latin typeface="楷体" pitchFamily="49" charset="-122"/>
                <a:ea typeface="楷体" pitchFamily="49" charset="-122"/>
              </a:rPr>
              <a:t>需求分析的任务</a:t>
            </a:r>
            <a:endParaRPr lang="zh-CN" altLang="en-US" dirty="0"/>
          </a:p>
        </p:txBody>
      </p:sp>
      <p:grpSp>
        <p:nvGrpSpPr>
          <p:cNvPr id="3" name="组合 45"/>
          <p:cNvGrpSpPr/>
          <p:nvPr/>
        </p:nvGrpSpPr>
        <p:grpSpPr>
          <a:xfrm>
            <a:off x="6742360" y="1658222"/>
            <a:ext cx="2004144" cy="2003622"/>
            <a:chOff x="6742360" y="1658222"/>
            <a:chExt cx="2004144" cy="2003622"/>
          </a:xfrm>
        </p:grpSpPr>
        <p:sp>
          <p:nvSpPr>
            <p:cNvPr id="36" name="Rectangle 4"/>
            <p:cNvSpPr/>
            <p:nvPr/>
          </p:nvSpPr>
          <p:spPr bwMode="auto">
            <a:xfrm>
              <a:off x="6742360" y="1658222"/>
              <a:ext cx="2004144" cy="2003622"/>
            </a:xfrm>
            <a:prstGeom prst="rect">
              <a:avLst/>
            </a:prstGeom>
            <a:solidFill>
              <a:schemeClr val="accent2"/>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修正系统开发计划</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8" name="Picture 50" descr="C:\Users\sakuu\Documents\Ballmer MGX 2011\Tile Icons\Road Fork.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7312153" y="2026690"/>
              <a:ext cx="864558" cy="8641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42"/>
          <p:cNvGrpSpPr/>
          <p:nvPr/>
        </p:nvGrpSpPr>
        <p:grpSpPr>
          <a:xfrm>
            <a:off x="428596" y="1658222"/>
            <a:ext cx="2004144" cy="2003622"/>
            <a:chOff x="383960" y="1658222"/>
            <a:chExt cx="2004144" cy="2003622"/>
          </a:xfrm>
          <a:solidFill>
            <a:schemeClr val="accent4">
              <a:lumMod val="50000"/>
            </a:schemeClr>
          </a:solidFill>
        </p:grpSpPr>
        <p:sp>
          <p:nvSpPr>
            <p:cNvPr id="37" name="Rectangle 8"/>
            <p:cNvSpPr/>
            <p:nvPr/>
          </p:nvSpPr>
          <p:spPr bwMode="auto">
            <a:xfrm>
              <a:off x="383960" y="1658222"/>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确定对系统的综合要求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pic>
          <p:nvPicPr>
            <p:cNvPr id="39" name="Picture 74"/>
            <p:cNvPicPr>
              <a:picLocks noChangeAspect="1" noChangeArrowheads="1"/>
            </p:cNvPicPr>
            <p:nvPr/>
          </p:nvPicPr>
          <p:blipFill>
            <a:blip r:embed="rId4">
              <a:lum bright="100000"/>
              <a:extLst>
                <a:ext uri="{28A0092B-C50C-407E-A947-70E740481C1C}">
                  <a14:useLocalDpi xmlns:a14="http://schemas.microsoft.com/office/drawing/2010/main" val="0"/>
                </a:ext>
              </a:extLst>
            </a:blip>
            <a:srcRect/>
            <a:stretch>
              <a:fillRect/>
            </a:stretch>
          </p:blipFill>
          <p:spPr bwMode="black">
            <a:xfrm>
              <a:off x="988923" y="2125459"/>
              <a:ext cx="794218" cy="666581"/>
            </a:xfrm>
            <a:prstGeom prst="rect">
              <a:avLst/>
            </a:prstGeom>
            <a:grp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组合 44"/>
          <p:cNvGrpSpPr/>
          <p:nvPr/>
        </p:nvGrpSpPr>
        <p:grpSpPr>
          <a:xfrm>
            <a:off x="4670524" y="1653610"/>
            <a:ext cx="2004144" cy="2003622"/>
            <a:chOff x="4625888" y="1653610"/>
            <a:chExt cx="2004144" cy="2003622"/>
          </a:xfrm>
          <a:solidFill>
            <a:schemeClr val="accent6">
              <a:lumMod val="50000"/>
            </a:schemeClr>
          </a:solidFill>
        </p:grpSpPr>
        <p:sp>
          <p:nvSpPr>
            <p:cNvPr id="35" name="Rectangle 3"/>
            <p:cNvSpPr/>
            <p:nvPr/>
          </p:nvSpPr>
          <p:spPr bwMode="auto">
            <a:xfrm>
              <a:off x="4625888" y="1653610"/>
              <a:ext cx="2004144" cy="2003622"/>
            </a:xfrm>
            <a:prstGeom prst="rect">
              <a:avLst/>
            </a:prstGeom>
            <a:grp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导出系统的逻辑模型</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0" name="Freeform 58"/>
            <p:cNvSpPr>
              <a:spLocks noEditPoints="1"/>
            </p:cNvSpPr>
            <p:nvPr/>
          </p:nvSpPr>
          <p:spPr bwMode="black">
            <a:xfrm>
              <a:off x="5351080" y="2144625"/>
              <a:ext cx="553760" cy="628000"/>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grpFill/>
            <a:ln>
              <a:noFill/>
            </a:ln>
          </p:spPr>
          <p:txBody>
            <a:bodyPr vert="horz" wrap="square" lIns="61720" tIns="30860" rIns="61720" bIns="30860" numCol="1" anchor="t" anchorCtr="0" compatLnSpc="1">
              <a:prstTxWarp prst="textNoShape">
                <a:avLst/>
              </a:prstTxWarp>
            </a:bodyPr>
            <a:lstStyle/>
            <a:p>
              <a:endParaRPr lang="en-US" sz="1200" dirty="0"/>
            </a:p>
          </p:txBody>
        </p:sp>
      </p:grpSp>
      <p:grpSp>
        <p:nvGrpSpPr>
          <p:cNvPr id="6" name="组合 43"/>
          <p:cNvGrpSpPr/>
          <p:nvPr/>
        </p:nvGrpSpPr>
        <p:grpSpPr>
          <a:xfrm>
            <a:off x="2571736" y="1643056"/>
            <a:ext cx="5786477" cy="2014176"/>
            <a:chOff x="2509417" y="1643056"/>
            <a:chExt cx="5786477" cy="2014176"/>
          </a:xfrm>
        </p:grpSpPr>
        <p:sp>
          <p:nvSpPr>
            <p:cNvPr id="34" name="Rectangle 2"/>
            <p:cNvSpPr/>
            <p:nvPr/>
          </p:nvSpPr>
          <p:spPr bwMode="auto">
            <a:xfrm>
              <a:off x="2509417"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分析系统的数据要求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1" name="Freeform 81"/>
            <p:cNvSpPr>
              <a:spLocks noChangeAspect="1" noEditPoints="1"/>
            </p:cNvSpPr>
            <p:nvPr/>
          </p:nvSpPr>
          <p:spPr bwMode="black">
            <a:xfrm>
              <a:off x="3105974"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sp>
          <p:nvSpPr>
            <p:cNvPr id="15" name="Rectangle 2"/>
            <p:cNvSpPr/>
            <p:nvPr/>
          </p:nvSpPr>
          <p:spPr bwMode="auto">
            <a:xfrm>
              <a:off x="2511333" y="1643056"/>
              <a:ext cx="5784561" cy="2000264"/>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marL="449263" indent="361950" defTabSz="685495" fontAlgn="base">
                <a:spcBef>
                  <a:spcPct val="0"/>
                </a:spcBef>
                <a:spcAft>
                  <a:spcPct val="0"/>
                </a:spcAft>
                <a:buFont typeface="Wingdings" pitchFamily="2" charset="2"/>
                <a:buChar char="p"/>
              </a:pPr>
              <a:r>
                <a:rPr lang="zh-CN" altLang="en-US" sz="2600" b="1" dirty="0">
                  <a:gradFill>
                    <a:gsLst>
                      <a:gs pos="0">
                        <a:srgbClr val="FFFFFF"/>
                      </a:gs>
                      <a:gs pos="100000">
                        <a:srgbClr val="FFFFFF"/>
                      </a:gs>
                    </a:gsLst>
                    <a:lin ang="5400000" scaled="0"/>
                  </a:gradFill>
                  <a:latin typeface="楷体" pitchFamily="49" charset="-122"/>
                  <a:ea typeface="楷体" pitchFamily="49" charset="-122"/>
                </a:rPr>
                <a:t>数据流图</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marL="449263" indent="361950" defTabSz="685495" fontAlgn="base">
                <a:spcBef>
                  <a:spcPct val="0"/>
                </a:spcBef>
                <a:spcAft>
                  <a:spcPct val="0"/>
                </a:spcAft>
                <a:buFont typeface="Wingdings" pitchFamily="2" charset="2"/>
                <a:buChar char="p"/>
              </a:pPr>
              <a:r>
                <a:rPr lang="zh-CN" altLang="en-US" sz="2600" b="1" dirty="0">
                  <a:gradFill>
                    <a:gsLst>
                      <a:gs pos="0">
                        <a:srgbClr val="FFFFFF"/>
                      </a:gs>
                      <a:gs pos="100000">
                        <a:srgbClr val="FFFFFF"/>
                      </a:gs>
                    </a:gsLst>
                    <a:lin ang="5400000" scaled="0"/>
                  </a:gradFill>
                  <a:latin typeface="楷体" pitchFamily="49" charset="-122"/>
                  <a:ea typeface="楷体" pitchFamily="49" charset="-122"/>
                </a:rPr>
                <a:t>实体</a:t>
              </a:r>
              <a:r>
                <a:rPr lang="en-US" altLang="zh-CN" sz="2600" b="1" dirty="0">
                  <a:gradFill>
                    <a:gsLst>
                      <a:gs pos="0">
                        <a:srgbClr val="FFFFFF"/>
                      </a:gs>
                      <a:gs pos="100000">
                        <a:srgbClr val="FFFFFF"/>
                      </a:gs>
                    </a:gsLst>
                    <a:lin ang="5400000" scaled="0"/>
                  </a:gradFill>
                  <a:latin typeface="楷体" pitchFamily="49" charset="-122"/>
                  <a:ea typeface="楷体" pitchFamily="49" charset="-122"/>
                </a:rPr>
                <a:t>-</a:t>
              </a:r>
              <a:r>
                <a:rPr lang="zh-CN" altLang="en-US" sz="2600" b="1" dirty="0">
                  <a:gradFill>
                    <a:gsLst>
                      <a:gs pos="0">
                        <a:srgbClr val="FFFFFF"/>
                      </a:gs>
                      <a:gs pos="100000">
                        <a:srgbClr val="FFFFFF"/>
                      </a:gs>
                    </a:gsLst>
                    <a:lin ang="5400000" scaled="0"/>
                  </a:gradFill>
                  <a:latin typeface="楷体" pitchFamily="49" charset="-122"/>
                  <a:ea typeface="楷体" pitchFamily="49" charset="-122"/>
                </a:rPr>
                <a:t>联系图</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marL="449263" indent="361950" defTabSz="685495" fontAlgn="base">
                <a:spcBef>
                  <a:spcPct val="0"/>
                </a:spcBef>
                <a:spcAft>
                  <a:spcPct val="0"/>
                </a:spcAft>
                <a:buFont typeface="Wingdings" pitchFamily="2" charset="2"/>
                <a:buChar char="p"/>
              </a:pPr>
              <a:r>
                <a:rPr lang="zh-CN" altLang="en-US" sz="2600" b="1" dirty="0">
                  <a:gradFill>
                    <a:gsLst>
                      <a:gs pos="0">
                        <a:srgbClr val="FFFFFF"/>
                      </a:gs>
                      <a:gs pos="100000">
                        <a:srgbClr val="FFFFFF"/>
                      </a:gs>
                    </a:gsLst>
                    <a:lin ang="5400000" scaled="0"/>
                  </a:gradFill>
                  <a:latin typeface="楷体" pitchFamily="49" charset="-122"/>
                  <a:ea typeface="楷体" pitchFamily="49" charset="-122"/>
                </a:rPr>
                <a:t>状态转换图</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marL="449263" indent="361950" defTabSz="685495" fontAlgn="base">
                <a:spcBef>
                  <a:spcPct val="0"/>
                </a:spcBef>
                <a:spcAft>
                  <a:spcPct val="0"/>
                </a:spcAft>
                <a:buFont typeface="Wingdings" pitchFamily="2" charset="2"/>
                <a:buChar char="p"/>
              </a:pPr>
              <a:r>
                <a:rPr lang="zh-CN" altLang="en-US" sz="2600" b="1" dirty="0">
                  <a:gradFill>
                    <a:gsLst>
                      <a:gs pos="0">
                        <a:srgbClr val="FFFFFF"/>
                      </a:gs>
                      <a:gs pos="100000">
                        <a:srgbClr val="FFFFFF"/>
                      </a:gs>
                    </a:gsLst>
                    <a:lin ang="5400000" scaled="0"/>
                  </a:gradFill>
                  <a:latin typeface="楷体" pitchFamily="49" charset="-122"/>
                  <a:ea typeface="楷体" pitchFamily="49" charset="-122"/>
                </a:rPr>
                <a:t>数据字典</a:t>
              </a:r>
              <a:endParaRPr lang="en-US" altLang="zh-CN" sz="2600" b="1" dirty="0">
                <a:gradFill>
                  <a:gsLst>
                    <a:gs pos="0">
                      <a:srgbClr val="FFFFFF"/>
                    </a:gs>
                    <a:gs pos="100000">
                      <a:srgbClr val="FFFFFF"/>
                    </a:gs>
                  </a:gsLst>
                  <a:lin ang="5400000" scaled="0"/>
                </a:gradFill>
                <a:latin typeface="楷体" pitchFamily="49" charset="-122"/>
                <a:ea typeface="楷体" pitchFamily="49" charset="-122"/>
              </a:endParaRPr>
            </a:p>
            <a:p>
              <a:pPr marL="449263" indent="361950" defTabSz="685495" fontAlgn="base">
                <a:spcBef>
                  <a:spcPct val="0"/>
                </a:spcBef>
                <a:spcAft>
                  <a:spcPct val="0"/>
                </a:spcAft>
                <a:buFont typeface="Wingdings" pitchFamily="2" charset="2"/>
                <a:buChar char="p"/>
              </a:pPr>
              <a:r>
                <a:rPr lang="zh-CN" altLang="en-US" sz="2600" b="1" dirty="0">
                  <a:gradFill>
                    <a:gsLst>
                      <a:gs pos="0">
                        <a:srgbClr val="FFFFFF"/>
                      </a:gs>
                      <a:gs pos="100000">
                        <a:srgbClr val="FFFFFF"/>
                      </a:gs>
                    </a:gsLst>
                    <a:lin ang="5400000" scaled="0"/>
                  </a:gradFill>
                  <a:latin typeface="楷体" pitchFamily="49" charset="-122"/>
                  <a:ea typeface="楷体" pitchFamily="49" charset="-122"/>
                </a:rPr>
                <a:t>算法描述等</a:t>
              </a:r>
              <a:endParaRPr lang="en-US" sz="2600" b="1"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18" name="组合 17"/>
          <p:cNvGrpSpPr/>
          <p:nvPr/>
        </p:nvGrpSpPr>
        <p:grpSpPr>
          <a:xfrm>
            <a:off x="2554053" y="1653610"/>
            <a:ext cx="2004144" cy="2003622"/>
            <a:chOff x="2554053" y="1653610"/>
            <a:chExt cx="2004144" cy="2003622"/>
          </a:xfrm>
        </p:grpSpPr>
        <p:sp>
          <p:nvSpPr>
            <p:cNvPr id="16" name="Rectangle 2"/>
            <p:cNvSpPr/>
            <p:nvPr/>
          </p:nvSpPr>
          <p:spPr bwMode="auto">
            <a:xfrm>
              <a:off x="2554053" y="1653610"/>
              <a:ext cx="2004144" cy="2003622"/>
            </a:xfrm>
            <a:prstGeom prst="rect">
              <a:avLst/>
            </a:prstGeom>
            <a:solidFill>
              <a:schemeClr val="accent1"/>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68" tIns="34285" rIns="68568" bIns="34285" numCol="1" rtlCol="0" anchor="b" anchorCtr="0" compatLnSpc="1">
              <a:prstTxWarp prst="textNoShape">
                <a:avLst/>
              </a:prstTxWarp>
            </a:bodyPr>
            <a:lstStyle/>
            <a:p>
              <a:pPr defTabSz="685495" fontAlgn="base">
                <a:spcBef>
                  <a:spcPct val="0"/>
                </a:spcBef>
                <a:spcAft>
                  <a:spcPct val="0"/>
                </a:spcAft>
              </a:pPr>
              <a:r>
                <a:rPr lang="zh-CN" altLang="en-US" sz="2400" b="1" dirty="0">
                  <a:gradFill>
                    <a:gsLst>
                      <a:gs pos="0">
                        <a:srgbClr val="FFFFFF"/>
                      </a:gs>
                      <a:gs pos="100000">
                        <a:srgbClr val="FFFFFF"/>
                      </a:gs>
                    </a:gsLst>
                    <a:lin ang="5400000" scaled="0"/>
                  </a:gradFill>
                  <a:latin typeface="楷体" pitchFamily="49" charset="-122"/>
                  <a:ea typeface="楷体" pitchFamily="49" charset="-122"/>
                </a:rPr>
                <a:t>分析系统的数据要求</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7" name="Freeform 81"/>
            <p:cNvSpPr>
              <a:spLocks noChangeAspect="1" noEditPoints="1"/>
            </p:cNvSpPr>
            <p:nvPr/>
          </p:nvSpPr>
          <p:spPr bwMode="black">
            <a:xfrm>
              <a:off x="3150610" y="2211277"/>
              <a:ext cx="811029" cy="494945"/>
            </a:xfrm>
            <a:custGeom>
              <a:avLst/>
              <a:gdLst>
                <a:gd name="T0" fmla="*/ 1588 w 3451"/>
                <a:gd name="T1" fmla="*/ 2110 h 2110"/>
                <a:gd name="T2" fmla="*/ 2100 w 3451"/>
                <a:gd name="T3" fmla="*/ 1951 h 2110"/>
                <a:gd name="T4" fmla="*/ 1141 w 3451"/>
                <a:gd name="T5" fmla="*/ 1911 h 2110"/>
                <a:gd name="T6" fmla="*/ 1215 w 3451"/>
                <a:gd name="T7" fmla="*/ 1929 h 2110"/>
                <a:gd name="T8" fmla="*/ 1799 w 3451"/>
                <a:gd name="T9" fmla="*/ 2021 h 2110"/>
                <a:gd name="T10" fmla="*/ 2036 w 3451"/>
                <a:gd name="T11" fmla="*/ 1911 h 2110"/>
                <a:gd name="T12" fmla="*/ 1121 w 3451"/>
                <a:gd name="T13" fmla="*/ 1193 h 2110"/>
                <a:gd name="T14" fmla="*/ 1992 w 3451"/>
                <a:gd name="T15" fmla="*/ 1211 h 2110"/>
                <a:gd name="T16" fmla="*/ 2497 w 3451"/>
                <a:gd name="T17" fmla="*/ 803 h 2110"/>
                <a:gd name="T18" fmla="*/ 975 w 3451"/>
                <a:gd name="T19" fmla="*/ 240 h 2110"/>
                <a:gd name="T20" fmla="*/ 1616 w 3451"/>
                <a:gd name="T21" fmla="*/ 736 h 2110"/>
                <a:gd name="T22" fmla="*/ 2006 w 3451"/>
                <a:gd name="T23" fmla="*/ 508 h 2110"/>
                <a:gd name="T24" fmla="*/ 1990 w 3451"/>
                <a:gd name="T25" fmla="*/ 320 h 2110"/>
                <a:gd name="T26" fmla="*/ 2004 w 3451"/>
                <a:gd name="T27" fmla="*/ 426 h 2110"/>
                <a:gd name="T28" fmla="*/ 2038 w 3451"/>
                <a:gd name="T29" fmla="*/ 1120 h 2110"/>
                <a:gd name="T30" fmla="*/ 2304 w 3451"/>
                <a:gd name="T31" fmla="*/ 985 h 2110"/>
                <a:gd name="T32" fmla="*/ 2225 w 3451"/>
                <a:gd name="T33" fmla="*/ 465 h 2110"/>
                <a:gd name="T34" fmla="*/ 2219 w 3451"/>
                <a:gd name="T35" fmla="*/ 477 h 2110"/>
                <a:gd name="T36" fmla="*/ 1844 w 3451"/>
                <a:gd name="T37" fmla="*/ 192 h 2110"/>
                <a:gd name="T38" fmla="*/ 1818 w 3451"/>
                <a:gd name="T39" fmla="*/ 109 h 2110"/>
                <a:gd name="T40" fmla="*/ 1133 w 3451"/>
                <a:gd name="T41" fmla="*/ 1121 h 2110"/>
                <a:gd name="T42" fmla="*/ 1171 w 3451"/>
                <a:gd name="T43" fmla="*/ 951 h 2110"/>
                <a:gd name="T44" fmla="*/ 1115 w 3451"/>
                <a:gd name="T45" fmla="*/ 350 h 2110"/>
                <a:gd name="T46" fmla="*/ 1155 w 3451"/>
                <a:gd name="T47" fmla="*/ 517 h 2110"/>
                <a:gd name="T48" fmla="*/ 1265 w 3451"/>
                <a:gd name="T49" fmla="*/ 843 h 2110"/>
                <a:gd name="T50" fmla="*/ 1555 w 3451"/>
                <a:gd name="T51" fmla="*/ 284 h 2110"/>
                <a:gd name="T52" fmla="*/ 1353 w 3451"/>
                <a:gd name="T53" fmla="*/ 109 h 2110"/>
                <a:gd name="T54" fmla="*/ 1221 w 3451"/>
                <a:gd name="T55" fmla="*/ 201 h 2110"/>
                <a:gd name="T56" fmla="*/ 923 w 3451"/>
                <a:gd name="T57" fmla="*/ 379 h 2110"/>
                <a:gd name="T58" fmla="*/ 945 w 3451"/>
                <a:gd name="T59" fmla="*/ 466 h 2110"/>
                <a:gd name="T60" fmla="*/ 447 w 3451"/>
                <a:gd name="T61" fmla="*/ 993 h 2110"/>
                <a:gd name="T62" fmla="*/ 2737 w 3451"/>
                <a:gd name="T63" fmla="*/ 1157 h 2110"/>
                <a:gd name="T64" fmla="*/ 1748 w 3451"/>
                <a:gd name="T65" fmla="*/ 1552 h 2110"/>
                <a:gd name="T66" fmla="*/ 2015 w 3451"/>
                <a:gd name="T67" fmla="*/ 1319 h 2110"/>
                <a:gd name="T68" fmla="*/ 581 w 3451"/>
                <a:gd name="T69" fmla="*/ 1265 h 2110"/>
                <a:gd name="T70" fmla="*/ 1557 w 3451"/>
                <a:gd name="T71" fmla="*/ 1799 h 2110"/>
                <a:gd name="T72" fmla="*/ 2476 w 3451"/>
                <a:gd name="T73" fmla="*/ 1476 h 2110"/>
                <a:gd name="T74" fmla="*/ 123 w 3451"/>
                <a:gd name="T75" fmla="*/ 1195 h 2110"/>
                <a:gd name="T76" fmla="*/ 231 w 3451"/>
                <a:gd name="T77" fmla="*/ 956 h 2110"/>
                <a:gd name="T78" fmla="*/ 530 w 3451"/>
                <a:gd name="T79" fmla="*/ 1074 h 2110"/>
                <a:gd name="T80" fmla="*/ 658 w 3451"/>
                <a:gd name="T81" fmla="*/ 1255 h 2110"/>
                <a:gd name="T82" fmla="*/ 628 w 3451"/>
                <a:gd name="T83" fmla="*/ 1016 h 2110"/>
                <a:gd name="T84" fmla="*/ 724 w 3451"/>
                <a:gd name="T85" fmla="*/ 1343 h 2110"/>
                <a:gd name="T86" fmla="*/ 824 w 3451"/>
                <a:gd name="T87" fmla="*/ 1434 h 2110"/>
                <a:gd name="T88" fmla="*/ 767 w 3451"/>
                <a:gd name="T89" fmla="*/ 1212 h 2110"/>
                <a:gd name="T90" fmla="*/ 927 w 3451"/>
                <a:gd name="T91" fmla="*/ 1501 h 2110"/>
                <a:gd name="T92" fmla="*/ 988 w 3451"/>
                <a:gd name="T93" fmla="*/ 1427 h 2110"/>
                <a:gd name="T94" fmla="*/ 1270 w 3451"/>
                <a:gd name="T95" fmla="*/ 1671 h 2110"/>
                <a:gd name="T96" fmla="*/ 1264 w 3451"/>
                <a:gd name="T97" fmla="*/ 1444 h 2110"/>
                <a:gd name="T98" fmla="*/ 1501 w 3451"/>
                <a:gd name="T99" fmla="*/ 1703 h 2110"/>
                <a:gd name="T100" fmla="*/ 1695 w 3451"/>
                <a:gd name="T101" fmla="*/ 1440 h 2110"/>
                <a:gd name="T102" fmla="*/ 2020 w 3451"/>
                <a:gd name="T103" fmla="*/ 1654 h 2110"/>
                <a:gd name="T104" fmla="*/ 1901 w 3451"/>
                <a:gd name="T105" fmla="*/ 1457 h 2110"/>
                <a:gd name="T106" fmla="*/ 2053 w 3451"/>
                <a:gd name="T107" fmla="*/ 1600 h 2110"/>
                <a:gd name="T108" fmla="*/ 2208 w 3451"/>
                <a:gd name="T109" fmla="*/ 1543 h 2110"/>
                <a:gd name="T110" fmla="*/ 2294 w 3451"/>
                <a:gd name="T111" fmla="*/ 1280 h 2110"/>
                <a:gd name="T112" fmla="*/ 2386 w 3451"/>
                <a:gd name="T113" fmla="*/ 1486 h 2110"/>
                <a:gd name="T114" fmla="*/ 2473 w 3451"/>
                <a:gd name="T115" fmla="*/ 1155 h 2110"/>
                <a:gd name="T116" fmla="*/ 2654 w 3451"/>
                <a:gd name="T117" fmla="*/ 1074 h 2110"/>
                <a:gd name="T118" fmla="*/ 2954 w 3451"/>
                <a:gd name="T119" fmla="*/ 1154 h 2110"/>
                <a:gd name="T120" fmla="*/ 3062 w 3451"/>
                <a:gd name="T121" fmla="*/ 1154 h 2110"/>
                <a:gd name="T122" fmla="*/ 1038 w 3451"/>
                <a:gd name="T123" fmla="*/ 1498 h 2110"/>
                <a:gd name="T124" fmla="*/ 2472 w 3451"/>
                <a:gd name="T125" fmla="*/ 1231 h 2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451" h="2110">
                  <a:moveTo>
                    <a:pt x="1585" y="1902"/>
                  </a:moveTo>
                  <a:cubicBezTo>
                    <a:pt x="1383" y="1902"/>
                    <a:pt x="1184" y="1867"/>
                    <a:pt x="1012" y="1802"/>
                  </a:cubicBezTo>
                  <a:cubicBezTo>
                    <a:pt x="945" y="1776"/>
                    <a:pt x="884" y="1747"/>
                    <a:pt x="828" y="1714"/>
                  </a:cubicBezTo>
                  <a:cubicBezTo>
                    <a:pt x="896" y="1807"/>
                    <a:pt x="980" y="1887"/>
                    <a:pt x="1077" y="1951"/>
                  </a:cubicBezTo>
                  <a:cubicBezTo>
                    <a:pt x="1119" y="1979"/>
                    <a:pt x="1165" y="2004"/>
                    <a:pt x="1212" y="2026"/>
                  </a:cubicBezTo>
                  <a:cubicBezTo>
                    <a:pt x="1264" y="2049"/>
                    <a:pt x="1318" y="2068"/>
                    <a:pt x="1375" y="2082"/>
                  </a:cubicBezTo>
                  <a:cubicBezTo>
                    <a:pt x="1443" y="2099"/>
                    <a:pt x="1515" y="2108"/>
                    <a:pt x="1588" y="2110"/>
                  </a:cubicBezTo>
                  <a:cubicBezTo>
                    <a:pt x="1588" y="2110"/>
                    <a:pt x="1588" y="2110"/>
                    <a:pt x="1588" y="2110"/>
                  </a:cubicBezTo>
                  <a:cubicBezTo>
                    <a:pt x="1588" y="2110"/>
                    <a:pt x="1588" y="2110"/>
                    <a:pt x="1588" y="2110"/>
                  </a:cubicBezTo>
                  <a:cubicBezTo>
                    <a:pt x="1588" y="2110"/>
                    <a:pt x="1588" y="2110"/>
                    <a:pt x="1588" y="2110"/>
                  </a:cubicBezTo>
                  <a:cubicBezTo>
                    <a:pt x="1588" y="2110"/>
                    <a:pt x="1588" y="2110"/>
                    <a:pt x="1588" y="2110"/>
                  </a:cubicBezTo>
                  <a:cubicBezTo>
                    <a:pt x="1662" y="2108"/>
                    <a:pt x="1733" y="2099"/>
                    <a:pt x="1802" y="2082"/>
                  </a:cubicBezTo>
                  <a:cubicBezTo>
                    <a:pt x="1858" y="2068"/>
                    <a:pt x="1913" y="2049"/>
                    <a:pt x="1965" y="2026"/>
                  </a:cubicBezTo>
                  <a:cubicBezTo>
                    <a:pt x="2012" y="2004"/>
                    <a:pt x="2057" y="1979"/>
                    <a:pt x="2100" y="1951"/>
                  </a:cubicBezTo>
                  <a:cubicBezTo>
                    <a:pt x="2199" y="1886"/>
                    <a:pt x="2285" y="1802"/>
                    <a:pt x="2354" y="1706"/>
                  </a:cubicBezTo>
                  <a:cubicBezTo>
                    <a:pt x="2264" y="1761"/>
                    <a:pt x="2159" y="1806"/>
                    <a:pt x="2045" y="1839"/>
                  </a:cubicBezTo>
                  <a:cubicBezTo>
                    <a:pt x="1899" y="1881"/>
                    <a:pt x="1744" y="1902"/>
                    <a:pt x="1585" y="1902"/>
                  </a:cubicBezTo>
                  <a:close/>
                  <a:moveTo>
                    <a:pt x="1104" y="1897"/>
                  </a:moveTo>
                  <a:cubicBezTo>
                    <a:pt x="1087" y="1886"/>
                    <a:pt x="1071" y="1874"/>
                    <a:pt x="1054" y="1861"/>
                  </a:cubicBezTo>
                  <a:cubicBezTo>
                    <a:pt x="1080" y="1873"/>
                    <a:pt x="1107" y="1883"/>
                    <a:pt x="1134" y="1893"/>
                  </a:cubicBezTo>
                  <a:cubicBezTo>
                    <a:pt x="1136" y="1899"/>
                    <a:pt x="1138" y="1905"/>
                    <a:pt x="1141" y="1911"/>
                  </a:cubicBezTo>
                  <a:cubicBezTo>
                    <a:pt x="1128" y="1907"/>
                    <a:pt x="1116" y="1902"/>
                    <a:pt x="1104" y="1897"/>
                  </a:cubicBezTo>
                  <a:close/>
                  <a:moveTo>
                    <a:pt x="1557" y="2049"/>
                  </a:moveTo>
                  <a:cubicBezTo>
                    <a:pt x="1532" y="2048"/>
                    <a:pt x="1513" y="2045"/>
                    <a:pt x="1488" y="2042"/>
                  </a:cubicBezTo>
                  <a:cubicBezTo>
                    <a:pt x="1451" y="2037"/>
                    <a:pt x="1414" y="2030"/>
                    <a:pt x="1378" y="2021"/>
                  </a:cubicBezTo>
                  <a:cubicBezTo>
                    <a:pt x="1353" y="2014"/>
                    <a:pt x="1328" y="2007"/>
                    <a:pt x="1304" y="1998"/>
                  </a:cubicBezTo>
                  <a:cubicBezTo>
                    <a:pt x="1284" y="1991"/>
                    <a:pt x="1265" y="1983"/>
                    <a:pt x="1247" y="1975"/>
                  </a:cubicBezTo>
                  <a:cubicBezTo>
                    <a:pt x="1235" y="1962"/>
                    <a:pt x="1224" y="1947"/>
                    <a:pt x="1215" y="1929"/>
                  </a:cubicBezTo>
                  <a:cubicBezTo>
                    <a:pt x="1213" y="1925"/>
                    <a:pt x="1211" y="1921"/>
                    <a:pt x="1209" y="1917"/>
                  </a:cubicBezTo>
                  <a:cubicBezTo>
                    <a:pt x="1329" y="1952"/>
                    <a:pt x="1449" y="1971"/>
                    <a:pt x="1557" y="1973"/>
                  </a:cubicBezTo>
                  <a:lnTo>
                    <a:pt x="1557" y="2049"/>
                  </a:lnTo>
                  <a:close/>
                  <a:moveTo>
                    <a:pt x="1962" y="1929"/>
                  </a:moveTo>
                  <a:cubicBezTo>
                    <a:pt x="1952" y="1947"/>
                    <a:pt x="1942" y="1962"/>
                    <a:pt x="1930" y="1975"/>
                  </a:cubicBezTo>
                  <a:cubicBezTo>
                    <a:pt x="1911" y="1983"/>
                    <a:pt x="1892" y="1991"/>
                    <a:pt x="1873" y="1998"/>
                  </a:cubicBezTo>
                  <a:cubicBezTo>
                    <a:pt x="1849" y="2007"/>
                    <a:pt x="1824" y="2014"/>
                    <a:pt x="1799" y="2021"/>
                  </a:cubicBezTo>
                  <a:cubicBezTo>
                    <a:pt x="1763" y="2030"/>
                    <a:pt x="1726" y="2037"/>
                    <a:pt x="1689" y="2042"/>
                  </a:cubicBezTo>
                  <a:cubicBezTo>
                    <a:pt x="1664" y="2045"/>
                    <a:pt x="1645" y="2048"/>
                    <a:pt x="1620" y="2049"/>
                  </a:cubicBezTo>
                  <a:cubicBezTo>
                    <a:pt x="1620" y="1973"/>
                    <a:pt x="1620" y="1973"/>
                    <a:pt x="1620" y="1973"/>
                  </a:cubicBezTo>
                  <a:cubicBezTo>
                    <a:pt x="1728" y="1971"/>
                    <a:pt x="1848" y="1952"/>
                    <a:pt x="1968" y="1917"/>
                  </a:cubicBezTo>
                  <a:cubicBezTo>
                    <a:pt x="1966" y="1921"/>
                    <a:pt x="1964" y="1925"/>
                    <a:pt x="1962" y="1929"/>
                  </a:cubicBezTo>
                  <a:close/>
                  <a:moveTo>
                    <a:pt x="2072" y="1897"/>
                  </a:moveTo>
                  <a:cubicBezTo>
                    <a:pt x="2060" y="1902"/>
                    <a:pt x="2048" y="1907"/>
                    <a:pt x="2036" y="1911"/>
                  </a:cubicBezTo>
                  <a:cubicBezTo>
                    <a:pt x="2038" y="1905"/>
                    <a:pt x="2040" y="1899"/>
                    <a:pt x="2043" y="1893"/>
                  </a:cubicBezTo>
                  <a:cubicBezTo>
                    <a:pt x="2070" y="1883"/>
                    <a:pt x="2097" y="1872"/>
                    <a:pt x="2123" y="1860"/>
                  </a:cubicBezTo>
                  <a:cubicBezTo>
                    <a:pt x="2107" y="1873"/>
                    <a:pt x="2090" y="1886"/>
                    <a:pt x="2072" y="1897"/>
                  </a:cubicBezTo>
                  <a:close/>
                  <a:moveTo>
                    <a:pt x="699" y="879"/>
                  </a:moveTo>
                  <a:cubicBezTo>
                    <a:pt x="783" y="1007"/>
                    <a:pt x="903" y="1100"/>
                    <a:pt x="1046" y="1163"/>
                  </a:cubicBezTo>
                  <a:cubicBezTo>
                    <a:pt x="1070" y="1173"/>
                    <a:pt x="1095" y="1182"/>
                    <a:pt x="1121" y="1191"/>
                  </a:cubicBezTo>
                  <a:cubicBezTo>
                    <a:pt x="1121" y="1191"/>
                    <a:pt x="1121" y="1192"/>
                    <a:pt x="1121" y="1193"/>
                  </a:cubicBezTo>
                  <a:cubicBezTo>
                    <a:pt x="1140" y="1199"/>
                    <a:pt x="1159" y="1205"/>
                    <a:pt x="1178" y="1211"/>
                  </a:cubicBezTo>
                  <a:cubicBezTo>
                    <a:pt x="1178" y="1210"/>
                    <a:pt x="1178" y="1209"/>
                    <a:pt x="1178" y="1208"/>
                  </a:cubicBezTo>
                  <a:cubicBezTo>
                    <a:pt x="1237" y="1225"/>
                    <a:pt x="1296" y="1239"/>
                    <a:pt x="1355" y="1249"/>
                  </a:cubicBezTo>
                  <a:cubicBezTo>
                    <a:pt x="1429" y="1259"/>
                    <a:pt x="1506" y="1264"/>
                    <a:pt x="1585" y="1264"/>
                  </a:cubicBezTo>
                  <a:cubicBezTo>
                    <a:pt x="1663" y="1264"/>
                    <a:pt x="1739" y="1259"/>
                    <a:pt x="1812" y="1249"/>
                  </a:cubicBezTo>
                  <a:cubicBezTo>
                    <a:pt x="1872" y="1239"/>
                    <a:pt x="1932" y="1225"/>
                    <a:pt x="1992" y="1208"/>
                  </a:cubicBezTo>
                  <a:cubicBezTo>
                    <a:pt x="1992" y="1209"/>
                    <a:pt x="1992" y="1210"/>
                    <a:pt x="1992" y="1211"/>
                  </a:cubicBezTo>
                  <a:cubicBezTo>
                    <a:pt x="2012" y="1205"/>
                    <a:pt x="2031" y="1199"/>
                    <a:pt x="2049" y="1193"/>
                  </a:cubicBezTo>
                  <a:cubicBezTo>
                    <a:pt x="2049" y="1192"/>
                    <a:pt x="2049" y="1191"/>
                    <a:pt x="2049" y="1190"/>
                  </a:cubicBezTo>
                  <a:cubicBezTo>
                    <a:pt x="2077" y="1181"/>
                    <a:pt x="2104" y="1171"/>
                    <a:pt x="2130" y="1161"/>
                  </a:cubicBezTo>
                  <a:cubicBezTo>
                    <a:pt x="2267" y="1099"/>
                    <a:pt x="2382" y="1010"/>
                    <a:pt x="2465" y="888"/>
                  </a:cubicBezTo>
                  <a:cubicBezTo>
                    <a:pt x="2466" y="887"/>
                    <a:pt x="2467" y="885"/>
                    <a:pt x="2467" y="883"/>
                  </a:cubicBezTo>
                  <a:cubicBezTo>
                    <a:pt x="2472" y="873"/>
                    <a:pt x="2476" y="863"/>
                    <a:pt x="2480" y="852"/>
                  </a:cubicBezTo>
                  <a:cubicBezTo>
                    <a:pt x="2497" y="803"/>
                    <a:pt x="2497" y="803"/>
                    <a:pt x="2497" y="803"/>
                  </a:cubicBezTo>
                  <a:cubicBezTo>
                    <a:pt x="2495" y="788"/>
                    <a:pt x="2491" y="763"/>
                    <a:pt x="2490" y="756"/>
                  </a:cubicBezTo>
                  <a:cubicBezTo>
                    <a:pt x="2458" y="596"/>
                    <a:pt x="2386" y="451"/>
                    <a:pt x="2285" y="332"/>
                  </a:cubicBezTo>
                  <a:cubicBezTo>
                    <a:pt x="2272" y="316"/>
                    <a:pt x="2259" y="301"/>
                    <a:pt x="2245" y="287"/>
                  </a:cubicBezTo>
                  <a:cubicBezTo>
                    <a:pt x="2241" y="283"/>
                    <a:pt x="2195" y="240"/>
                    <a:pt x="2195" y="240"/>
                  </a:cubicBezTo>
                  <a:cubicBezTo>
                    <a:pt x="2033" y="94"/>
                    <a:pt x="1819" y="4"/>
                    <a:pt x="1585" y="0"/>
                  </a:cubicBezTo>
                  <a:cubicBezTo>
                    <a:pt x="1585" y="0"/>
                    <a:pt x="1585" y="0"/>
                    <a:pt x="1585" y="0"/>
                  </a:cubicBezTo>
                  <a:cubicBezTo>
                    <a:pt x="1351" y="4"/>
                    <a:pt x="1137" y="94"/>
                    <a:pt x="975" y="240"/>
                  </a:cubicBezTo>
                  <a:cubicBezTo>
                    <a:pt x="975" y="240"/>
                    <a:pt x="925" y="283"/>
                    <a:pt x="886" y="332"/>
                  </a:cubicBezTo>
                  <a:cubicBezTo>
                    <a:pt x="784" y="451"/>
                    <a:pt x="712" y="596"/>
                    <a:pt x="681" y="756"/>
                  </a:cubicBezTo>
                  <a:cubicBezTo>
                    <a:pt x="680" y="759"/>
                    <a:pt x="677" y="779"/>
                    <a:pt x="673" y="806"/>
                  </a:cubicBezTo>
                  <a:cubicBezTo>
                    <a:pt x="689" y="853"/>
                    <a:pt x="689" y="853"/>
                    <a:pt x="689" y="853"/>
                  </a:cubicBezTo>
                  <a:cubicBezTo>
                    <a:pt x="692" y="861"/>
                    <a:pt x="695" y="870"/>
                    <a:pt x="699" y="879"/>
                  </a:cubicBezTo>
                  <a:close/>
                  <a:moveTo>
                    <a:pt x="1616" y="1197"/>
                  </a:moveTo>
                  <a:cubicBezTo>
                    <a:pt x="1616" y="736"/>
                    <a:pt x="1616" y="736"/>
                    <a:pt x="1616" y="736"/>
                  </a:cubicBezTo>
                  <a:cubicBezTo>
                    <a:pt x="1687" y="734"/>
                    <a:pt x="1767" y="723"/>
                    <a:pt x="1852" y="700"/>
                  </a:cubicBezTo>
                  <a:cubicBezTo>
                    <a:pt x="1871" y="747"/>
                    <a:pt x="1889" y="794"/>
                    <a:pt x="1905" y="843"/>
                  </a:cubicBezTo>
                  <a:cubicBezTo>
                    <a:pt x="1918" y="879"/>
                    <a:pt x="1928" y="916"/>
                    <a:pt x="1938" y="951"/>
                  </a:cubicBezTo>
                  <a:cubicBezTo>
                    <a:pt x="1949" y="989"/>
                    <a:pt x="1958" y="1026"/>
                    <a:pt x="1966" y="1063"/>
                  </a:cubicBezTo>
                  <a:cubicBezTo>
                    <a:pt x="1972" y="1088"/>
                    <a:pt x="1977" y="1113"/>
                    <a:pt x="1981" y="1138"/>
                  </a:cubicBezTo>
                  <a:cubicBezTo>
                    <a:pt x="1857" y="1175"/>
                    <a:pt x="1731" y="1195"/>
                    <a:pt x="1616" y="1197"/>
                  </a:cubicBezTo>
                  <a:close/>
                  <a:moveTo>
                    <a:pt x="2006" y="508"/>
                  </a:moveTo>
                  <a:cubicBezTo>
                    <a:pt x="2009" y="511"/>
                    <a:pt x="2012" y="514"/>
                    <a:pt x="2015" y="517"/>
                  </a:cubicBezTo>
                  <a:cubicBezTo>
                    <a:pt x="2026" y="527"/>
                    <a:pt x="2035" y="538"/>
                    <a:pt x="2045" y="548"/>
                  </a:cubicBezTo>
                  <a:cubicBezTo>
                    <a:pt x="1998" y="577"/>
                    <a:pt x="1942" y="601"/>
                    <a:pt x="1882" y="620"/>
                  </a:cubicBezTo>
                  <a:cubicBezTo>
                    <a:pt x="1823" y="488"/>
                    <a:pt x="1755" y="373"/>
                    <a:pt x="1684" y="281"/>
                  </a:cubicBezTo>
                  <a:cubicBezTo>
                    <a:pt x="1798" y="335"/>
                    <a:pt x="1909" y="413"/>
                    <a:pt x="2006" y="508"/>
                  </a:cubicBezTo>
                  <a:close/>
                  <a:moveTo>
                    <a:pt x="1755" y="251"/>
                  </a:moveTo>
                  <a:cubicBezTo>
                    <a:pt x="1838" y="265"/>
                    <a:pt x="1917" y="288"/>
                    <a:pt x="1990" y="320"/>
                  </a:cubicBezTo>
                  <a:cubicBezTo>
                    <a:pt x="2013" y="329"/>
                    <a:pt x="2034" y="339"/>
                    <a:pt x="2055" y="350"/>
                  </a:cubicBezTo>
                  <a:cubicBezTo>
                    <a:pt x="2095" y="371"/>
                    <a:pt x="2133" y="394"/>
                    <a:pt x="2168" y="420"/>
                  </a:cubicBezTo>
                  <a:cubicBezTo>
                    <a:pt x="2165" y="427"/>
                    <a:pt x="2162" y="435"/>
                    <a:pt x="2158" y="443"/>
                  </a:cubicBezTo>
                  <a:cubicBezTo>
                    <a:pt x="2143" y="468"/>
                    <a:pt x="2121" y="492"/>
                    <a:pt x="2094" y="515"/>
                  </a:cubicBezTo>
                  <a:cubicBezTo>
                    <a:pt x="2085" y="504"/>
                    <a:pt x="2075" y="494"/>
                    <a:pt x="2065" y="484"/>
                  </a:cubicBezTo>
                  <a:cubicBezTo>
                    <a:pt x="2062" y="481"/>
                    <a:pt x="2060" y="479"/>
                    <a:pt x="2057" y="476"/>
                  </a:cubicBezTo>
                  <a:cubicBezTo>
                    <a:pt x="2040" y="459"/>
                    <a:pt x="2022" y="442"/>
                    <a:pt x="2004" y="426"/>
                  </a:cubicBezTo>
                  <a:cubicBezTo>
                    <a:pt x="1926" y="356"/>
                    <a:pt x="1842" y="298"/>
                    <a:pt x="1755" y="251"/>
                  </a:cubicBezTo>
                  <a:close/>
                  <a:moveTo>
                    <a:pt x="1824" y="636"/>
                  </a:moveTo>
                  <a:cubicBezTo>
                    <a:pt x="1753" y="654"/>
                    <a:pt x="1684" y="664"/>
                    <a:pt x="1616" y="666"/>
                  </a:cubicBezTo>
                  <a:cubicBezTo>
                    <a:pt x="1616" y="284"/>
                    <a:pt x="1616" y="284"/>
                    <a:pt x="1616" y="284"/>
                  </a:cubicBezTo>
                  <a:cubicBezTo>
                    <a:pt x="1623" y="292"/>
                    <a:pt x="1625" y="302"/>
                    <a:pt x="1632" y="311"/>
                  </a:cubicBezTo>
                  <a:cubicBezTo>
                    <a:pt x="1702" y="400"/>
                    <a:pt x="1768" y="512"/>
                    <a:pt x="1824" y="636"/>
                  </a:cubicBezTo>
                  <a:close/>
                  <a:moveTo>
                    <a:pt x="2038" y="1120"/>
                  </a:moveTo>
                  <a:cubicBezTo>
                    <a:pt x="2028" y="1066"/>
                    <a:pt x="2015" y="1009"/>
                    <a:pt x="1999" y="951"/>
                  </a:cubicBezTo>
                  <a:cubicBezTo>
                    <a:pt x="1989" y="915"/>
                    <a:pt x="1978" y="878"/>
                    <a:pt x="1966" y="840"/>
                  </a:cubicBezTo>
                  <a:cubicBezTo>
                    <a:pt x="1964" y="835"/>
                    <a:pt x="1963" y="830"/>
                    <a:pt x="1961" y="825"/>
                  </a:cubicBezTo>
                  <a:cubicBezTo>
                    <a:pt x="1945" y="776"/>
                    <a:pt x="1927" y="729"/>
                    <a:pt x="1909" y="684"/>
                  </a:cubicBezTo>
                  <a:cubicBezTo>
                    <a:pt x="1975" y="663"/>
                    <a:pt x="2038" y="636"/>
                    <a:pt x="2092" y="602"/>
                  </a:cubicBezTo>
                  <a:cubicBezTo>
                    <a:pt x="2183" y="710"/>
                    <a:pt x="2251" y="829"/>
                    <a:pt x="2293" y="951"/>
                  </a:cubicBezTo>
                  <a:cubicBezTo>
                    <a:pt x="2297" y="962"/>
                    <a:pt x="2300" y="974"/>
                    <a:pt x="2304" y="985"/>
                  </a:cubicBezTo>
                  <a:cubicBezTo>
                    <a:pt x="2234" y="1040"/>
                    <a:pt x="2140" y="1086"/>
                    <a:pt x="2038" y="1120"/>
                  </a:cubicBezTo>
                  <a:close/>
                  <a:moveTo>
                    <a:pt x="2246" y="379"/>
                  </a:moveTo>
                  <a:cubicBezTo>
                    <a:pt x="2261" y="398"/>
                    <a:pt x="2273" y="418"/>
                    <a:pt x="2284" y="440"/>
                  </a:cubicBezTo>
                  <a:cubicBezTo>
                    <a:pt x="2271" y="428"/>
                    <a:pt x="2258" y="416"/>
                    <a:pt x="2244" y="405"/>
                  </a:cubicBezTo>
                  <a:cubicBezTo>
                    <a:pt x="2245" y="397"/>
                    <a:pt x="2246" y="388"/>
                    <a:pt x="2246" y="379"/>
                  </a:cubicBezTo>
                  <a:close/>
                  <a:moveTo>
                    <a:pt x="2219" y="477"/>
                  </a:moveTo>
                  <a:cubicBezTo>
                    <a:pt x="2221" y="473"/>
                    <a:pt x="2223" y="469"/>
                    <a:pt x="2225" y="465"/>
                  </a:cubicBezTo>
                  <a:cubicBezTo>
                    <a:pt x="2264" y="499"/>
                    <a:pt x="2299" y="537"/>
                    <a:pt x="2330" y="576"/>
                  </a:cubicBezTo>
                  <a:cubicBezTo>
                    <a:pt x="2357" y="611"/>
                    <a:pt x="2380" y="648"/>
                    <a:pt x="2399" y="686"/>
                  </a:cubicBezTo>
                  <a:cubicBezTo>
                    <a:pt x="2412" y="713"/>
                    <a:pt x="2423" y="741"/>
                    <a:pt x="2433" y="769"/>
                  </a:cubicBezTo>
                  <a:cubicBezTo>
                    <a:pt x="2433" y="773"/>
                    <a:pt x="2453" y="840"/>
                    <a:pt x="2352" y="942"/>
                  </a:cubicBezTo>
                  <a:cubicBezTo>
                    <a:pt x="2342" y="914"/>
                    <a:pt x="2332" y="886"/>
                    <a:pt x="2320" y="858"/>
                  </a:cubicBezTo>
                  <a:cubicBezTo>
                    <a:pt x="2276" y="757"/>
                    <a:pt x="2216" y="658"/>
                    <a:pt x="2140" y="567"/>
                  </a:cubicBezTo>
                  <a:cubicBezTo>
                    <a:pt x="2173" y="541"/>
                    <a:pt x="2201" y="510"/>
                    <a:pt x="2219" y="477"/>
                  </a:cubicBezTo>
                  <a:close/>
                  <a:moveTo>
                    <a:pt x="2022" y="219"/>
                  </a:moveTo>
                  <a:cubicBezTo>
                    <a:pt x="2069" y="234"/>
                    <a:pt x="2111" y="255"/>
                    <a:pt x="2149" y="283"/>
                  </a:cubicBezTo>
                  <a:cubicBezTo>
                    <a:pt x="2163" y="307"/>
                    <a:pt x="2172" y="331"/>
                    <a:pt x="2175" y="353"/>
                  </a:cubicBezTo>
                  <a:cubicBezTo>
                    <a:pt x="2133" y="325"/>
                    <a:pt x="2088" y="300"/>
                    <a:pt x="2041" y="278"/>
                  </a:cubicBezTo>
                  <a:cubicBezTo>
                    <a:pt x="2018" y="267"/>
                    <a:pt x="1995" y="258"/>
                    <a:pt x="1971" y="249"/>
                  </a:cubicBezTo>
                  <a:cubicBezTo>
                    <a:pt x="1909" y="225"/>
                    <a:pt x="1844" y="208"/>
                    <a:pt x="1776" y="196"/>
                  </a:cubicBezTo>
                  <a:cubicBezTo>
                    <a:pt x="1799" y="193"/>
                    <a:pt x="1822" y="192"/>
                    <a:pt x="1844" y="192"/>
                  </a:cubicBezTo>
                  <a:cubicBezTo>
                    <a:pt x="1881" y="192"/>
                    <a:pt x="1916" y="195"/>
                    <a:pt x="1950" y="201"/>
                  </a:cubicBezTo>
                  <a:cubicBezTo>
                    <a:pt x="1975" y="206"/>
                    <a:pt x="1999" y="211"/>
                    <a:pt x="2022" y="219"/>
                  </a:cubicBezTo>
                  <a:close/>
                  <a:moveTo>
                    <a:pt x="1859" y="116"/>
                  </a:moveTo>
                  <a:cubicBezTo>
                    <a:pt x="1872" y="120"/>
                    <a:pt x="1885" y="127"/>
                    <a:pt x="1897" y="136"/>
                  </a:cubicBezTo>
                  <a:cubicBezTo>
                    <a:pt x="1879" y="134"/>
                    <a:pt x="1862" y="134"/>
                    <a:pt x="1844" y="134"/>
                  </a:cubicBezTo>
                  <a:cubicBezTo>
                    <a:pt x="1798" y="134"/>
                    <a:pt x="1750" y="138"/>
                    <a:pt x="1703" y="147"/>
                  </a:cubicBezTo>
                  <a:cubicBezTo>
                    <a:pt x="1744" y="122"/>
                    <a:pt x="1782" y="109"/>
                    <a:pt x="1818" y="109"/>
                  </a:cubicBezTo>
                  <a:cubicBezTo>
                    <a:pt x="1832" y="109"/>
                    <a:pt x="1846" y="111"/>
                    <a:pt x="1859" y="116"/>
                  </a:cubicBezTo>
                  <a:close/>
                  <a:moveTo>
                    <a:pt x="1610" y="59"/>
                  </a:moveTo>
                  <a:cubicBezTo>
                    <a:pt x="1648" y="61"/>
                    <a:pt x="1686" y="65"/>
                    <a:pt x="1722" y="71"/>
                  </a:cubicBezTo>
                  <a:cubicBezTo>
                    <a:pt x="1685" y="87"/>
                    <a:pt x="1648" y="111"/>
                    <a:pt x="1610" y="142"/>
                  </a:cubicBezTo>
                  <a:lnTo>
                    <a:pt x="1610" y="59"/>
                  </a:lnTo>
                  <a:close/>
                  <a:moveTo>
                    <a:pt x="1171" y="951"/>
                  </a:moveTo>
                  <a:cubicBezTo>
                    <a:pt x="1155" y="1009"/>
                    <a:pt x="1143" y="1066"/>
                    <a:pt x="1133" y="1121"/>
                  </a:cubicBezTo>
                  <a:cubicBezTo>
                    <a:pt x="1030" y="1086"/>
                    <a:pt x="937" y="1040"/>
                    <a:pt x="867" y="985"/>
                  </a:cubicBezTo>
                  <a:cubicBezTo>
                    <a:pt x="870" y="974"/>
                    <a:pt x="873" y="963"/>
                    <a:pt x="877" y="951"/>
                  </a:cubicBezTo>
                  <a:cubicBezTo>
                    <a:pt x="919" y="830"/>
                    <a:pt x="987" y="710"/>
                    <a:pt x="1078" y="602"/>
                  </a:cubicBezTo>
                  <a:cubicBezTo>
                    <a:pt x="1132" y="636"/>
                    <a:pt x="1195" y="663"/>
                    <a:pt x="1261" y="684"/>
                  </a:cubicBezTo>
                  <a:cubicBezTo>
                    <a:pt x="1243" y="729"/>
                    <a:pt x="1225" y="776"/>
                    <a:pt x="1209" y="825"/>
                  </a:cubicBezTo>
                  <a:cubicBezTo>
                    <a:pt x="1208" y="830"/>
                    <a:pt x="1206" y="835"/>
                    <a:pt x="1204" y="840"/>
                  </a:cubicBezTo>
                  <a:cubicBezTo>
                    <a:pt x="1192" y="878"/>
                    <a:pt x="1181" y="915"/>
                    <a:pt x="1171" y="951"/>
                  </a:cubicBezTo>
                  <a:close/>
                  <a:moveTo>
                    <a:pt x="1166" y="426"/>
                  </a:moveTo>
                  <a:cubicBezTo>
                    <a:pt x="1148" y="442"/>
                    <a:pt x="1131" y="459"/>
                    <a:pt x="1114" y="476"/>
                  </a:cubicBezTo>
                  <a:cubicBezTo>
                    <a:pt x="1111" y="479"/>
                    <a:pt x="1108" y="481"/>
                    <a:pt x="1105" y="484"/>
                  </a:cubicBezTo>
                  <a:cubicBezTo>
                    <a:pt x="1095" y="494"/>
                    <a:pt x="1086" y="505"/>
                    <a:pt x="1076" y="515"/>
                  </a:cubicBezTo>
                  <a:cubicBezTo>
                    <a:pt x="1049" y="493"/>
                    <a:pt x="1026" y="468"/>
                    <a:pt x="1012" y="443"/>
                  </a:cubicBezTo>
                  <a:cubicBezTo>
                    <a:pt x="1008" y="435"/>
                    <a:pt x="1005" y="428"/>
                    <a:pt x="1002" y="420"/>
                  </a:cubicBezTo>
                  <a:cubicBezTo>
                    <a:pt x="1037" y="394"/>
                    <a:pt x="1075" y="371"/>
                    <a:pt x="1115" y="350"/>
                  </a:cubicBezTo>
                  <a:cubicBezTo>
                    <a:pt x="1136" y="339"/>
                    <a:pt x="1158" y="329"/>
                    <a:pt x="1180" y="320"/>
                  </a:cubicBezTo>
                  <a:cubicBezTo>
                    <a:pt x="1253" y="288"/>
                    <a:pt x="1332" y="265"/>
                    <a:pt x="1416" y="251"/>
                  </a:cubicBezTo>
                  <a:cubicBezTo>
                    <a:pt x="1328" y="298"/>
                    <a:pt x="1244" y="356"/>
                    <a:pt x="1166" y="426"/>
                  </a:cubicBezTo>
                  <a:close/>
                  <a:moveTo>
                    <a:pt x="1487" y="281"/>
                  </a:moveTo>
                  <a:cubicBezTo>
                    <a:pt x="1415" y="373"/>
                    <a:pt x="1348" y="488"/>
                    <a:pt x="1289" y="620"/>
                  </a:cubicBezTo>
                  <a:cubicBezTo>
                    <a:pt x="1228" y="601"/>
                    <a:pt x="1172" y="577"/>
                    <a:pt x="1125" y="549"/>
                  </a:cubicBezTo>
                  <a:cubicBezTo>
                    <a:pt x="1135" y="538"/>
                    <a:pt x="1145" y="527"/>
                    <a:pt x="1155" y="517"/>
                  </a:cubicBezTo>
                  <a:cubicBezTo>
                    <a:pt x="1158" y="514"/>
                    <a:pt x="1161" y="511"/>
                    <a:pt x="1164" y="508"/>
                  </a:cubicBezTo>
                  <a:cubicBezTo>
                    <a:pt x="1262" y="413"/>
                    <a:pt x="1372" y="335"/>
                    <a:pt x="1487" y="281"/>
                  </a:cubicBezTo>
                  <a:close/>
                  <a:moveTo>
                    <a:pt x="1555" y="1197"/>
                  </a:moveTo>
                  <a:cubicBezTo>
                    <a:pt x="1439" y="1195"/>
                    <a:pt x="1313" y="1175"/>
                    <a:pt x="1189" y="1139"/>
                  </a:cubicBezTo>
                  <a:cubicBezTo>
                    <a:pt x="1194" y="1114"/>
                    <a:pt x="1199" y="1088"/>
                    <a:pt x="1204" y="1063"/>
                  </a:cubicBezTo>
                  <a:cubicBezTo>
                    <a:pt x="1212" y="1026"/>
                    <a:pt x="1222" y="989"/>
                    <a:pt x="1232" y="951"/>
                  </a:cubicBezTo>
                  <a:cubicBezTo>
                    <a:pt x="1242" y="916"/>
                    <a:pt x="1253" y="879"/>
                    <a:pt x="1265" y="843"/>
                  </a:cubicBezTo>
                  <a:cubicBezTo>
                    <a:pt x="1281" y="794"/>
                    <a:pt x="1299" y="747"/>
                    <a:pt x="1318" y="700"/>
                  </a:cubicBezTo>
                  <a:cubicBezTo>
                    <a:pt x="1404" y="723"/>
                    <a:pt x="1484" y="734"/>
                    <a:pt x="1555" y="736"/>
                  </a:cubicBezTo>
                  <a:lnTo>
                    <a:pt x="1555" y="1197"/>
                  </a:lnTo>
                  <a:close/>
                  <a:moveTo>
                    <a:pt x="1555" y="666"/>
                  </a:moveTo>
                  <a:cubicBezTo>
                    <a:pt x="1486" y="664"/>
                    <a:pt x="1418" y="654"/>
                    <a:pt x="1346" y="636"/>
                  </a:cubicBezTo>
                  <a:cubicBezTo>
                    <a:pt x="1402" y="512"/>
                    <a:pt x="1468" y="400"/>
                    <a:pt x="1538" y="311"/>
                  </a:cubicBezTo>
                  <a:cubicBezTo>
                    <a:pt x="1545" y="302"/>
                    <a:pt x="1547" y="292"/>
                    <a:pt x="1555" y="284"/>
                  </a:cubicBezTo>
                  <a:lnTo>
                    <a:pt x="1555" y="666"/>
                  </a:lnTo>
                  <a:close/>
                  <a:moveTo>
                    <a:pt x="1560" y="59"/>
                  </a:moveTo>
                  <a:cubicBezTo>
                    <a:pt x="1560" y="142"/>
                    <a:pt x="1560" y="142"/>
                    <a:pt x="1560" y="142"/>
                  </a:cubicBezTo>
                  <a:cubicBezTo>
                    <a:pt x="1523" y="111"/>
                    <a:pt x="1485" y="87"/>
                    <a:pt x="1448" y="71"/>
                  </a:cubicBezTo>
                  <a:cubicBezTo>
                    <a:pt x="1485" y="65"/>
                    <a:pt x="1522" y="61"/>
                    <a:pt x="1560" y="59"/>
                  </a:cubicBezTo>
                  <a:close/>
                  <a:moveTo>
                    <a:pt x="1311" y="116"/>
                  </a:moveTo>
                  <a:cubicBezTo>
                    <a:pt x="1324" y="111"/>
                    <a:pt x="1338" y="109"/>
                    <a:pt x="1353" y="109"/>
                  </a:cubicBezTo>
                  <a:cubicBezTo>
                    <a:pt x="1388" y="109"/>
                    <a:pt x="1427" y="122"/>
                    <a:pt x="1468" y="147"/>
                  </a:cubicBezTo>
                  <a:cubicBezTo>
                    <a:pt x="1420" y="138"/>
                    <a:pt x="1373" y="134"/>
                    <a:pt x="1326" y="134"/>
                  </a:cubicBezTo>
                  <a:cubicBezTo>
                    <a:pt x="1309" y="134"/>
                    <a:pt x="1291" y="134"/>
                    <a:pt x="1274" y="136"/>
                  </a:cubicBezTo>
                  <a:cubicBezTo>
                    <a:pt x="1286" y="127"/>
                    <a:pt x="1298" y="120"/>
                    <a:pt x="1311" y="116"/>
                  </a:cubicBezTo>
                  <a:close/>
                  <a:moveTo>
                    <a:pt x="1020" y="283"/>
                  </a:moveTo>
                  <a:cubicBezTo>
                    <a:pt x="1059" y="256"/>
                    <a:pt x="1101" y="234"/>
                    <a:pt x="1148" y="219"/>
                  </a:cubicBezTo>
                  <a:cubicBezTo>
                    <a:pt x="1172" y="211"/>
                    <a:pt x="1196" y="206"/>
                    <a:pt x="1221" y="201"/>
                  </a:cubicBezTo>
                  <a:cubicBezTo>
                    <a:pt x="1254" y="195"/>
                    <a:pt x="1290" y="192"/>
                    <a:pt x="1326" y="192"/>
                  </a:cubicBezTo>
                  <a:cubicBezTo>
                    <a:pt x="1349" y="192"/>
                    <a:pt x="1371" y="193"/>
                    <a:pt x="1394" y="196"/>
                  </a:cubicBezTo>
                  <a:cubicBezTo>
                    <a:pt x="1326" y="208"/>
                    <a:pt x="1261" y="225"/>
                    <a:pt x="1200" y="249"/>
                  </a:cubicBezTo>
                  <a:cubicBezTo>
                    <a:pt x="1176" y="258"/>
                    <a:pt x="1152" y="267"/>
                    <a:pt x="1130" y="278"/>
                  </a:cubicBezTo>
                  <a:cubicBezTo>
                    <a:pt x="1082" y="300"/>
                    <a:pt x="1037" y="326"/>
                    <a:pt x="995" y="354"/>
                  </a:cubicBezTo>
                  <a:cubicBezTo>
                    <a:pt x="998" y="331"/>
                    <a:pt x="1006" y="308"/>
                    <a:pt x="1020" y="283"/>
                  </a:cubicBezTo>
                  <a:close/>
                  <a:moveTo>
                    <a:pt x="923" y="379"/>
                  </a:moveTo>
                  <a:cubicBezTo>
                    <a:pt x="924" y="388"/>
                    <a:pt x="925" y="397"/>
                    <a:pt x="926" y="406"/>
                  </a:cubicBezTo>
                  <a:cubicBezTo>
                    <a:pt x="912" y="417"/>
                    <a:pt x="899" y="428"/>
                    <a:pt x="886" y="440"/>
                  </a:cubicBezTo>
                  <a:cubicBezTo>
                    <a:pt x="897" y="419"/>
                    <a:pt x="909" y="399"/>
                    <a:pt x="923" y="379"/>
                  </a:cubicBezTo>
                  <a:close/>
                  <a:moveTo>
                    <a:pt x="742" y="759"/>
                  </a:moveTo>
                  <a:cubicBezTo>
                    <a:pt x="751" y="731"/>
                    <a:pt x="758" y="713"/>
                    <a:pt x="772" y="686"/>
                  </a:cubicBezTo>
                  <a:cubicBezTo>
                    <a:pt x="791" y="648"/>
                    <a:pt x="814" y="611"/>
                    <a:pt x="840" y="576"/>
                  </a:cubicBezTo>
                  <a:cubicBezTo>
                    <a:pt x="871" y="537"/>
                    <a:pt x="906" y="500"/>
                    <a:pt x="945" y="466"/>
                  </a:cubicBezTo>
                  <a:cubicBezTo>
                    <a:pt x="947" y="469"/>
                    <a:pt x="949" y="473"/>
                    <a:pt x="951" y="477"/>
                  </a:cubicBezTo>
                  <a:cubicBezTo>
                    <a:pt x="969" y="510"/>
                    <a:pt x="997" y="541"/>
                    <a:pt x="1030" y="568"/>
                  </a:cubicBezTo>
                  <a:cubicBezTo>
                    <a:pt x="955" y="659"/>
                    <a:pt x="894" y="757"/>
                    <a:pt x="851" y="858"/>
                  </a:cubicBezTo>
                  <a:cubicBezTo>
                    <a:pt x="839" y="886"/>
                    <a:pt x="828" y="914"/>
                    <a:pt x="819" y="942"/>
                  </a:cubicBezTo>
                  <a:cubicBezTo>
                    <a:pt x="772" y="894"/>
                    <a:pt x="743" y="839"/>
                    <a:pt x="741" y="780"/>
                  </a:cubicBezTo>
                  <a:cubicBezTo>
                    <a:pt x="741" y="780"/>
                    <a:pt x="741" y="763"/>
                    <a:pt x="742" y="759"/>
                  </a:cubicBezTo>
                  <a:close/>
                  <a:moveTo>
                    <a:pt x="447" y="993"/>
                  </a:moveTo>
                  <a:cubicBezTo>
                    <a:pt x="411" y="993"/>
                    <a:pt x="409" y="1049"/>
                    <a:pt x="409" y="1074"/>
                  </a:cubicBezTo>
                  <a:cubicBezTo>
                    <a:pt x="409" y="1153"/>
                    <a:pt x="437" y="1157"/>
                    <a:pt x="447" y="1157"/>
                  </a:cubicBezTo>
                  <a:cubicBezTo>
                    <a:pt x="458" y="1157"/>
                    <a:pt x="486" y="1153"/>
                    <a:pt x="486" y="1074"/>
                  </a:cubicBezTo>
                  <a:cubicBezTo>
                    <a:pt x="486" y="1049"/>
                    <a:pt x="483" y="993"/>
                    <a:pt x="447" y="993"/>
                  </a:cubicBezTo>
                  <a:close/>
                  <a:moveTo>
                    <a:pt x="2737" y="993"/>
                  </a:moveTo>
                  <a:cubicBezTo>
                    <a:pt x="2701" y="993"/>
                    <a:pt x="2698" y="1049"/>
                    <a:pt x="2698" y="1074"/>
                  </a:cubicBezTo>
                  <a:cubicBezTo>
                    <a:pt x="2698" y="1153"/>
                    <a:pt x="2726" y="1157"/>
                    <a:pt x="2737" y="1157"/>
                  </a:cubicBezTo>
                  <a:cubicBezTo>
                    <a:pt x="2747" y="1157"/>
                    <a:pt x="2776" y="1153"/>
                    <a:pt x="2776" y="1074"/>
                  </a:cubicBezTo>
                  <a:cubicBezTo>
                    <a:pt x="2776" y="1049"/>
                    <a:pt x="2773" y="993"/>
                    <a:pt x="2737" y="993"/>
                  </a:cubicBezTo>
                  <a:close/>
                  <a:moveTo>
                    <a:pt x="1746" y="1536"/>
                  </a:moveTo>
                  <a:cubicBezTo>
                    <a:pt x="1733" y="1465"/>
                    <a:pt x="1677" y="1481"/>
                    <a:pt x="1660" y="1501"/>
                  </a:cubicBezTo>
                  <a:cubicBezTo>
                    <a:pt x="1653" y="1509"/>
                    <a:pt x="1648" y="1524"/>
                    <a:pt x="1644" y="1541"/>
                  </a:cubicBezTo>
                  <a:cubicBezTo>
                    <a:pt x="1634" y="1593"/>
                    <a:pt x="1642" y="1668"/>
                    <a:pt x="1695" y="1667"/>
                  </a:cubicBezTo>
                  <a:cubicBezTo>
                    <a:pt x="1741" y="1664"/>
                    <a:pt x="1753" y="1606"/>
                    <a:pt x="1748" y="1552"/>
                  </a:cubicBezTo>
                  <a:cubicBezTo>
                    <a:pt x="1748" y="1546"/>
                    <a:pt x="1747" y="1541"/>
                    <a:pt x="1746" y="1536"/>
                  </a:cubicBezTo>
                  <a:close/>
                  <a:moveTo>
                    <a:pt x="3451" y="1075"/>
                  </a:moveTo>
                  <a:cubicBezTo>
                    <a:pt x="3118" y="753"/>
                    <a:pt x="3118" y="753"/>
                    <a:pt x="3118" y="753"/>
                  </a:cubicBezTo>
                  <a:cubicBezTo>
                    <a:pt x="3118" y="886"/>
                    <a:pt x="3118" y="886"/>
                    <a:pt x="3118" y="886"/>
                  </a:cubicBezTo>
                  <a:cubicBezTo>
                    <a:pt x="2577" y="886"/>
                    <a:pt x="2577" y="886"/>
                    <a:pt x="2577" y="886"/>
                  </a:cubicBezTo>
                  <a:cubicBezTo>
                    <a:pt x="2572" y="900"/>
                    <a:pt x="2567" y="913"/>
                    <a:pt x="2560" y="927"/>
                  </a:cubicBezTo>
                  <a:cubicBezTo>
                    <a:pt x="2483" y="1094"/>
                    <a:pt x="2292" y="1240"/>
                    <a:pt x="2015" y="1319"/>
                  </a:cubicBezTo>
                  <a:cubicBezTo>
                    <a:pt x="1876" y="1360"/>
                    <a:pt x="1728" y="1379"/>
                    <a:pt x="1584" y="1379"/>
                  </a:cubicBezTo>
                  <a:cubicBezTo>
                    <a:pt x="1203" y="1379"/>
                    <a:pt x="839" y="1247"/>
                    <a:pt x="667" y="1023"/>
                  </a:cubicBezTo>
                  <a:cubicBezTo>
                    <a:pt x="650" y="1001"/>
                    <a:pt x="635" y="979"/>
                    <a:pt x="623" y="957"/>
                  </a:cubicBezTo>
                  <a:cubicBezTo>
                    <a:pt x="610" y="933"/>
                    <a:pt x="600" y="910"/>
                    <a:pt x="592" y="886"/>
                  </a:cubicBezTo>
                  <a:cubicBezTo>
                    <a:pt x="0" y="886"/>
                    <a:pt x="0" y="886"/>
                    <a:pt x="0" y="886"/>
                  </a:cubicBezTo>
                  <a:cubicBezTo>
                    <a:pt x="0" y="1265"/>
                    <a:pt x="0" y="1265"/>
                    <a:pt x="0" y="1265"/>
                  </a:cubicBezTo>
                  <a:cubicBezTo>
                    <a:pt x="581" y="1265"/>
                    <a:pt x="581" y="1265"/>
                    <a:pt x="581" y="1265"/>
                  </a:cubicBezTo>
                  <a:cubicBezTo>
                    <a:pt x="585" y="1281"/>
                    <a:pt x="590" y="1298"/>
                    <a:pt x="596" y="1315"/>
                  </a:cubicBezTo>
                  <a:cubicBezTo>
                    <a:pt x="612" y="1358"/>
                    <a:pt x="635" y="1401"/>
                    <a:pt x="668" y="1443"/>
                  </a:cubicBezTo>
                  <a:cubicBezTo>
                    <a:pt x="679" y="1459"/>
                    <a:pt x="692" y="1474"/>
                    <a:pt x="706" y="1488"/>
                  </a:cubicBezTo>
                  <a:cubicBezTo>
                    <a:pt x="744" y="1530"/>
                    <a:pt x="790" y="1568"/>
                    <a:pt x="841" y="1601"/>
                  </a:cubicBezTo>
                  <a:cubicBezTo>
                    <a:pt x="917" y="1651"/>
                    <a:pt x="1005" y="1693"/>
                    <a:pt x="1101" y="1724"/>
                  </a:cubicBezTo>
                  <a:cubicBezTo>
                    <a:pt x="1121" y="1731"/>
                    <a:pt x="1142" y="1737"/>
                    <a:pt x="1163" y="1743"/>
                  </a:cubicBezTo>
                  <a:cubicBezTo>
                    <a:pt x="1286" y="1778"/>
                    <a:pt x="1420" y="1797"/>
                    <a:pt x="1557" y="1799"/>
                  </a:cubicBezTo>
                  <a:cubicBezTo>
                    <a:pt x="1566" y="1799"/>
                    <a:pt x="1575" y="1800"/>
                    <a:pt x="1585" y="1800"/>
                  </a:cubicBezTo>
                  <a:cubicBezTo>
                    <a:pt x="1596" y="1800"/>
                    <a:pt x="1608" y="1799"/>
                    <a:pt x="1620" y="1799"/>
                  </a:cubicBezTo>
                  <a:cubicBezTo>
                    <a:pt x="1752" y="1796"/>
                    <a:pt x="1886" y="1777"/>
                    <a:pt x="2014" y="1741"/>
                  </a:cubicBezTo>
                  <a:cubicBezTo>
                    <a:pt x="2015" y="1741"/>
                    <a:pt x="2016" y="1740"/>
                    <a:pt x="2016" y="1740"/>
                  </a:cubicBezTo>
                  <a:cubicBezTo>
                    <a:pt x="2037" y="1734"/>
                    <a:pt x="2057" y="1728"/>
                    <a:pt x="2076" y="1721"/>
                  </a:cubicBezTo>
                  <a:cubicBezTo>
                    <a:pt x="2177" y="1687"/>
                    <a:pt x="2265" y="1644"/>
                    <a:pt x="2338" y="1594"/>
                  </a:cubicBezTo>
                  <a:cubicBezTo>
                    <a:pt x="2392" y="1558"/>
                    <a:pt x="2438" y="1518"/>
                    <a:pt x="2476" y="1476"/>
                  </a:cubicBezTo>
                  <a:cubicBezTo>
                    <a:pt x="2521" y="1425"/>
                    <a:pt x="2554" y="1371"/>
                    <a:pt x="2575" y="1316"/>
                  </a:cubicBezTo>
                  <a:cubicBezTo>
                    <a:pt x="2581" y="1299"/>
                    <a:pt x="2586" y="1282"/>
                    <a:pt x="2590" y="1265"/>
                  </a:cubicBezTo>
                  <a:cubicBezTo>
                    <a:pt x="3118" y="1265"/>
                    <a:pt x="3118" y="1265"/>
                    <a:pt x="3118" y="1265"/>
                  </a:cubicBezTo>
                  <a:cubicBezTo>
                    <a:pt x="3118" y="1397"/>
                    <a:pt x="3118" y="1397"/>
                    <a:pt x="3118" y="1397"/>
                  </a:cubicBezTo>
                  <a:lnTo>
                    <a:pt x="3451" y="1075"/>
                  </a:lnTo>
                  <a:close/>
                  <a:moveTo>
                    <a:pt x="296" y="1195"/>
                  </a:moveTo>
                  <a:cubicBezTo>
                    <a:pt x="123" y="1195"/>
                    <a:pt x="123" y="1195"/>
                    <a:pt x="123" y="1195"/>
                  </a:cubicBezTo>
                  <a:cubicBezTo>
                    <a:pt x="123" y="1154"/>
                    <a:pt x="123" y="1154"/>
                    <a:pt x="123" y="1154"/>
                  </a:cubicBezTo>
                  <a:cubicBezTo>
                    <a:pt x="188" y="1154"/>
                    <a:pt x="188" y="1154"/>
                    <a:pt x="188" y="1154"/>
                  </a:cubicBezTo>
                  <a:cubicBezTo>
                    <a:pt x="188" y="1005"/>
                    <a:pt x="188" y="1005"/>
                    <a:pt x="188" y="1005"/>
                  </a:cubicBezTo>
                  <a:cubicBezTo>
                    <a:pt x="135" y="1028"/>
                    <a:pt x="135" y="1028"/>
                    <a:pt x="135" y="1028"/>
                  </a:cubicBezTo>
                  <a:cubicBezTo>
                    <a:pt x="118" y="991"/>
                    <a:pt x="118" y="991"/>
                    <a:pt x="118" y="991"/>
                  </a:cubicBezTo>
                  <a:cubicBezTo>
                    <a:pt x="201" y="956"/>
                    <a:pt x="201" y="956"/>
                    <a:pt x="201" y="956"/>
                  </a:cubicBezTo>
                  <a:cubicBezTo>
                    <a:pt x="231" y="956"/>
                    <a:pt x="231" y="956"/>
                    <a:pt x="231" y="956"/>
                  </a:cubicBezTo>
                  <a:cubicBezTo>
                    <a:pt x="231" y="1154"/>
                    <a:pt x="231" y="1154"/>
                    <a:pt x="231" y="1154"/>
                  </a:cubicBezTo>
                  <a:cubicBezTo>
                    <a:pt x="296" y="1154"/>
                    <a:pt x="296" y="1154"/>
                    <a:pt x="296" y="1154"/>
                  </a:cubicBezTo>
                  <a:lnTo>
                    <a:pt x="296" y="1195"/>
                  </a:lnTo>
                  <a:close/>
                  <a:moveTo>
                    <a:pt x="447" y="1197"/>
                  </a:moveTo>
                  <a:cubicBezTo>
                    <a:pt x="377" y="1197"/>
                    <a:pt x="365" y="1127"/>
                    <a:pt x="365" y="1074"/>
                  </a:cubicBezTo>
                  <a:cubicBezTo>
                    <a:pt x="365" y="1022"/>
                    <a:pt x="378" y="953"/>
                    <a:pt x="447" y="953"/>
                  </a:cubicBezTo>
                  <a:cubicBezTo>
                    <a:pt x="517" y="953"/>
                    <a:pt x="530" y="1022"/>
                    <a:pt x="530" y="1074"/>
                  </a:cubicBezTo>
                  <a:cubicBezTo>
                    <a:pt x="530" y="1127"/>
                    <a:pt x="517" y="1197"/>
                    <a:pt x="447" y="1197"/>
                  </a:cubicBezTo>
                  <a:close/>
                  <a:moveTo>
                    <a:pt x="693" y="1351"/>
                  </a:moveTo>
                  <a:cubicBezTo>
                    <a:pt x="678" y="1332"/>
                    <a:pt x="666" y="1313"/>
                    <a:pt x="655" y="1294"/>
                  </a:cubicBezTo>
                  <a:cubicBezTo>
                    <a:pt x="645" y="1278"/>
                    <a:pt x="637" y="1261"/>
                    <a:pt x="630" y="1245"/>
                  </a:cubicBezTo>
                  <a:cubicBezTo>
                    <a:pt x="630" y="1201"/>
                    <a:pt x="630" y="1201"/>
                    <a:pt x="630" y="1201"/>
                  </a:cubicBezTo>
                  <a:cubicBezTo>
                    <a:pt x="635" y="1213"/>
                    <a:pt x="641" y="1225"/>
                    <a:pt x="648" y="1237"/>
                  </a:cubicBezTo>
                  <a:cubicBezTo>
                    <a:pt x="651" y="1243"/>
                    <a:pt x="654" y="1249"/>
                    <a:pt x="658" y="1255"/>
                  </a:cubicBezTo>
                  <a:cubicBezTo>
                    <a:pt x="658" y="1177"/>
                    <a:pt x="658" y="1177"/>
                    <a:pt x="658" y="1177"/>
                  </a:cubicBezTo>
                  <a:cubicBezTo>
                    <a:pt x="658" y="1090"/>
                    <a:pt x="658" y="1090"/>
                    <a:pt x="658" y="1090"/>
                  </a:cubicBezTo>
                  <a:cubicBezTo>
                    <a:pt x="654" y="1087"/>
                    <a:pt x="650" y="1084"/>
                    <a:pt x="646" y="1080"/>
                  </a:cubicBezTo>
                  <a:cubicBezTo>
                    <a:pt x="646" y="1080"/>
                    <a:pt x="646" y="1080"/>
                    <a:pt x="646" y="1080"/>
                  </a:cubicBezTo>
                  <a:cubicBezTo>
                    <a:pt x="642" y="1077"/>
                    <a:pt x="638" y="1073"/>
                    <a:pt x="634" y="1070"/>
                  </a:cubicBezTo>
                  <a:cubicBezTo>
                    <a:pt x="630" y="1032"/>
                    <a:pt x="630" y="1032"/>
                    <a:pt x="630" y="1032"/>
                  </a:cubicBezTo>
                  <a:cubicBezTo>
                    <a:pt x="628" y="1016"/>
                    <a:pt x="628" y="1016"/>
                    <a:pt x="628" y="1016"/>
                  </a:cubicBezTo>
                  <a:cubicBezTo>
                    <a:pt x="638" y="1025"/>
                    <a:pt x="653" y="1037"/>
                    <a:pt x="664" y="1046"/>
                  </a:cubicBezTo>
                  <a:cubicBezTo>
                    <a:pt x="670" y="1054"/>
                    <a:pt x="675" y="1062"/>
                    <a:pt x="681" y="1070"/>
                  </a:cubicBezTo>
                  <a:cubicBezTo>
                    <a:pt x="681" y="1113"/>
                    <a:pt x="681" y="1113"/>
                    <a:pt x="681" y="1113"/>
                  </a:cubicBezTo>
                  <a:cubicBezTo>
                    <a:pt x="681" y="1205"/>
                    <a:pt x="681" y="1205"/>
                    <a:pt x="681" y="1205"/>
                  </a:cubicBezTo>
                  <a:cubicBezTo>
                    <a:pt x="681" y="1291"/>
                    <a:pt x="681" y="1291"/>
                    <a:pt x="681" y="1291"/>
                  </a:cubicBezTo>
                  <a:cubicBezTo>
                    <a:pt x="685" y="1296"/>
                    <a:pt x="689" y="1301"/>
                    <a:pt x="693" y="1306"/>
                  </a:cubicBezTo>
                  <a:cubicBezTo>
                    <a:pt x="703" y="1319"/>
                    <a:pt x="713" y="1331"/>
                    <a:pt x="724" y="1343"/>
                  </a:cubicBezTo>
                  <a:cubicBezTo>
                    <a:pt x="724" y="1388"/>
                    <a:pt x="724" y="1388"/>
                    <a:pt x="724" y="1388"/>
                  </a:cubicBezTo>
                  <a:cubicBezTo>
                    <a:pt x="713" y="1376"/>
                    <a:pt x="703" y="1364"/>
                    <a:pt x="693" y="1351"/>
                  </a:cubicBezTo>
                  <a:close/>
                  <a:moveTo>
                    <a:pt x="816" y="1473"/>
                  </a:moveTo>
                  <a:cubicBezTo>
                    <a:pt x="800" y="1460"/>
                    <a:pt x="784" y="1447"/>
                    <a:pt x="769" y="1433"/>
                  </a:cubicBezTo>
                  <a:cubicBezTo>
                    <a:pt x="768" y="1388"/>
                    <a:pt x="768" y="1388"/>
                    <a:pt x="768" y="1388"/>
                  </a:cubicBezTo>
                  <a:cubicBezTo>
                    <a:pt x="783" y="1402"/>
                    <a:pt x="799" y="1415"/>
                    <a:pt x="815" y="1427"/>
                  </a:cubicBezTo>
                  <a:cubicBezTo>
                    <a:pt x="818" y="1430"/>
                    <a:pt x="821" y="1432"/>
                    <a:pt x="824" y="1434"/>
                  </a:cubicBezTo>
                  <a:cubicBezTo>
                    <a:pt x="823" y="1333"/>
                    <a:pt x="823" y="1333"/>
                    <a:pt x="823" y="1333"/>
                  </a:cubicBezTo>
                  <a:cubicBezTo>
                    <a:pt x="823" y="1322"/>
                    <a:pt x="823" y="1322"/>
                    <a:pt x="823" y="1322"/>
                  </a:cubicBezTo>
                  <a:cubicBezTo>
                    <a:pt x="823" y="1268"/>
                    <a:pt x="823" y="1268"/>
                    <a:pt x="823" y="1268"/>
                  </a:cubicBezTo>
                  <a:cubicBezTo>
                    <a:pt x="810" y="1265"/>
                    <a:pt x="792" y="1260"/>
                    <a:pt x="778" y="1257"/>
                  </a:cubicBezTo>
                  <a:cubicBezTo>
                    <a:pt x="776" y="1248"/>
                    <a:pt x="776" y="1248"/>
                    <a:pt x="776" y="1248"/>
                  </a:cubicBezTo>
                  <a:cubicBezTo>
                    <a:pt x="768" y="1218"/>
                    <a:pt x="768" y="1218"/>
                    <a:pt x="768" y="1218"/>
                  </a:cubicBezTo>
                  <a:cubicBezTo>
                    <a:pt x="767" y="1212"/>
                    <a:pt x="767" y="1212"/>
                    <a:pt x="767" y="1212"/>
                  </a:cubicBezTo>
                  <a:cubicBezTo>
                    <a:pt x="764" y="1204"/>
                    <a:pt x="764" y="1204"/>
                    <a:pt x="764" y="1204"/>
                  </a:cubicBezTo>
                  <a:cubicBezTo>
                    <a:pt x="785" y="1210"/>
                    <a:pt x="814" y="1217"/>
                    <a:pt x="835" y="1222"/>
                  </a:cubicBezTo>
                  <a:cubicBezTo>
                    <a:pt x="844" y="1229"/>
                    <a:pt x="853" y="1235"/>
                    <a:pt x="862" y="1241"/>
                  </a:cubicBezTo>
                  <a:cubicBezTo>
                    <a:pt x="862" y="1291"/>
                    <a:pt x="862" y="1291"/>
                    <a:pt x="862" y="1291"/>
                  </a:cubicBezTo>
                  <a:cubicBezTo>
                    <a:pt x="863" y="1360"/>
                    <a:pt x="863" y="1360"/>
                    <a:pt x="863" y="1360"/>
                  </a:cubicBezTo>
                  <a:cubicBezTo>
                    <a:pt x="863" y="1462"/>
                    <a:pt x="863" y="1462"/>
                    <a:pt x="863" y="1462"/>
                  </a:cubicBezTo>
                  <a:cubicBezTo>
                    <a:pt x="883" y="1475"/>
                    <a:pt x="905" y="1489"/>
                    <a:pt x="927" y="1501"/>
                  </a:cubicBezTo>
                  <a:cubicBezTo>
                    <a:pt x="927" y="1546"/>
                    <a:pt x="927" y="1546"/>
                    <a:pt x="927" y="1546"/>
                  </a:cubicBezTo>
                  <a:cubicBezTo>
                    <a:pt x="888" y="1523"/>
                    <a:pt x="850" y="1499"/>
                    <a:pt x="816" y="1473"/>
                  </a:cubicBezTo>
                  <a:close/>
                  <a:moveTo>
                    <a:pt x="1172" y="1585"/>
                  </a:moveTo>
                  <a:cubicBezTo>
                    <a:pt x="1168" y="1596"/>
                    <a:pt x="1163" y="1604"/>
                    <a:pt x="1157" y="1611"/>
                  </a:cubicBezTo>
                  <a:cubicBezTo>
                    <a:pt x="1141" y="1628"/>
                    <a:pt x="1119" y="1632"/>
                    <a:pt x="1096" y="1627"/>
                  </a:cubicBezTo>
                  <a:cubicBezTo>
                    <a:pt x="1063" y="1619"/>
                    <a:pt x="1028" y="1592"/>
                    <a:pt x="1010" y="1557"/>
                  </a:cubicBezTo>
                  <a:cubicBezTo>
                    <a:pt x="1006" y="1548"/>
                    <a:pt x="987" y="1483"/>
                    <a:pt x="988" y="1427"/>
                  </a:cubicBezTo>
                  <a:cubicBezTo>
                    <a:pt x="989" y="1406"/>
                    <a:pt x="992" y="1385"/>
                    <a:pt x="1001" y="1371"/>
                  </a:cubicBezTo>
                  <a:cubicBezTo>
                    <a:pt x="1014" y="1348"/>
                    <a:pt x="1039" y="1338"/>
                    <a:pt x="1082" y="1351"/>
                  </a:cubicBezTo>
                  <a:cubicBezTo>
                    <a:pt x="1127" y="1368"/>
                    <a:pt x="1152" y="1398"/>
                    <a:pt x="1166" y="1431"/>
                  </a:cubicBezTo>
                  <a:cubicBezTo>
                    <a:pt x="1167" y="1434"/>
                    <a:pt x="1168" y="1437"/>
                    <a:pt x="1169" y="1439"/>
                  </a:cubicBezTo>
                  <a:cubicBezTo>
                    <a:pt x="1176" y="1458"/>
                    <a:pt x="1179" y="1476"/>
                    <a:pt x="1181" y="1494"/>
                  </a:cubicBezTo>
                  <a:cubicBezTo>
                    <a:pt x="1184" y="1543"/>
                    <a:pt x="1173" y="1584"/>
                    <a:pt x="1172" y="1585"/>
                  </a:cubicBezTo>
                  <a:close/>
                  <a:moveTo>
                    <a:pt x="1270" y="1671"/>
                  </a:moveTo>
                  <a:cubicBezTo>
                    <a:pt x="1270" y="1627"/>
                    <a:pt x="1270" y="1627"/>
                    <a:pt x="1270" y="1627"/>
                  </a:cubicBezTo>
                  <a:cubicBezTo>
                    <a:pt x="1298" y="1633"/>
                    <a:pt x="1327" y="1638"/>
                    <a:pt x="1356" y="1643"/>
                  </a:cubicBezTo>
                  <a:cubicBezTo>
                    <a:pt x="1356" y="1528"/>
                    <a:pt x="1356" y="1528"/>
                    <a:pt x="1356" y="1528"/>
                  </a:cubicBezTo>
                  <a:cubicBezTo>
                    <a:pt x="1355" y="1477"/>
                    <a:pt x="1355" y="1477"/>
                    <a:pt x="1355" y="1477"/>
                  </a:cubicBezTo>
                  <a:cubicBezTo>
                    <a:pt x="1335" y="1481"/>
                    <a:pt x="1307" y="1486"/>
                    <a:pt x="1286" y="1489"/>
                  </a:cubicBezTo>
                  <a:cubicBezTo>
                    <a:pt x="1270" y="1456"/>
                    <a:pt x="1270" y="1456"/>
                    <a:pt x="1270" y="1456"/>
                  </a:cubicBezTo>
                  <a:cubicBezTo>
                    <a:pt x="1264" y="1444"/>
                    <a:pt x="1264" y="1444"/>
                    <a:pt x="1264" y="1444"/>
                  </a:cubicBezTo>
                  <a:cubicBezTo>
                    <a:pt x="1297" y="1439"/>
                    <a:pt x="1340" y="1431"/>
                    <a:pt x="1373" y="1425"/>
                  </a:cubicBezTo>
                  <a:cubicBezTo>
                    <a:pt x="1386" y="1427"/>
                    <a:pt x="1399" y="1429"/>
                    <a:pt x="1412" y="1430"/>
                  </a:cubicBezTo>
                  <a:cubicBezTo>
                    <a:pt x="1413" y="1477"/>
                    <a:pt x="1413" y="1477"/>
                    <a:pt x="1413" y="1477"/>
                  </a:cubicBezTo>
                  <a:cubicBezTo>
                    <a:pt x="1413" y="1534"/>
                    <a:pt x="1413" y="1534"/>
                    <a:pt x="1413" y="1534"/>
                  </a:cubicBezTo>
                  <a:cubicBezTo>
                    <a:pt x="1413" y="1651"/>
                    <a:pt x="1413" y="1651"/>
                    <a:pt x="1413" y="1651"/>
                  </a:cubicBezTo>
                  <a:cubicBezTo>
                    <a:pt x="1442" y="1654"/>
                    <a:pt x="1472" y="1657"/>
                    <a:pt x="1501" y="1659"/>
                  </a:cubicBezTo>
                  <a:cubicBezTo>
                    <a:pt x="1501" y="1703"/>
                    <a:pt x="1501" y="1703"/>
                    <a:pt x="1501" y="1703"/>
                  </a:cubicBezTo>
                  <a:cubicBezTo>
                    <a:pt x="1422" y="1698"/>
                    <a:pt x="1345" y="1687"/>
                    <a:pt x="1270" y="1671"/>
                  </a:cubicBezTo>
                  <a:close/>
                  <a:moveTo>
                    <a:pt x="1625" y="1693"/>
                  </a:moveTo>
                  <a:cubicBezTo>
                    <a:pt x="1623" y="1692"/>
                    <a:pt x="1622" y="1691"/>
                    <a:pt x="1620" y="1689"/>
                  </a:cubicBezTo>
                  <a:cubicBezTo>
                    <a:pt x="1580" y="1654"/>
                    <a:pt x="1577" y="1586"/>
                    <a:pt x="1583" y="1542"/>
                  </a:cubicBezTo>
                  <a:cubicBezTo>
                    <a:pt x="1584" y="1534"/>
                    <a:pt x="1586" y="1526"/>
                    <a:pt x="1587" y="1519"/>
                  </a:cubicBezTo>
                  <a:cubicBezTo>
                    <a:pt x="1591" y="1506"/>
                    <a:pt x="1596" y="1495"/>
                    <a:pt x="1602" y="1485"/>
                  </a:cubicBezTo>
                  <a:cubicBezTo>
                    <a:pt x="1628" y="1446"/>
                    <a:pt x="1672" y="1442"/>
                    <a:pt x="1695" y="1440"/>
                  </a:cubicBezTo>
                  <a:cubicBezTo>
                    <a:pt x="1737" y="1438"/>
                    <a:pt x="1768" y="1449"/>
                    <a:pt x="1786" y="1475"/>
                  </a:cubicBezTo>
                  <a:cubicBezTo>
                    <a:pt x="1797" y="1489"/>
                    <a:pt x="1804" y="1507"/>
                    <a:pt x="1807" y="1530"/>
                  </a:cubicBezTo>
                  <a:cubicBezTo>
                    <a:pt x="1807" y="1530"/>
                    <a:pt x="1808" y="1530"/>
                    <a:pt x="1808" y="1531"/>
                  </a:cubicBezTo>
                  <a:cubicBezTo>
                    <a:pt x="1834" y="1705"/>
                    <a:pt x="1690" y="1741"/>
                    <a:pt x="1625" y="1693"/>
                  </a:cubicBezTo>
                  <a:close/>
                  <a:moveTo>
                    <a:pt x="2080" y="1636"/>
                  </a:moveTo>
                  <a:cubicBezTo>
                    <a:pt x="2068" y="1640"/>
                    <a:pt x="2055" y="1644"/>
                    <a:pt x="2042" y="1648"/>
                  </a:cubicBezTo>
                  <a:cubicBezTo>
                    <a:pt x="2034" y="1650"/>
                    <a:pt x="2027" y="1652"/>
                    <a:pt x="2020" y="1654"/>
                  </a:cubicBezTo>
                  <a:cubicBezTo>
                    <a:pt x="1982" y="1664"/>
                    <a:pt x="1945" y="1673"/>
                    <a:pt x="1907" y="1680"/>
                  </a:cubicBezTo>
                  <a:cubicBezTo>
                    <a:pt x="1907" y="1635"/>
                    <a:pt x="1907" y="1635"/>
                    <a:pt x="1907" y="1635"/>
                  </a:cubicBezTo>
                  <a:cubicBezTo>
                    <a:pt x="1936" y="1629"/>
                    <a:pt x="1966" y="1623"/>
                    <a:pt x="1996" y="1616"/>
                  </a:cubicBezTo>
                  <a:cubicBezTo>
                    <a:pt x="1995" y="1495"/>
                    <a:pt x="1995" y="1495"/>
                    <a:pt x="1995" y="1495"/>
                  </a:cubicBezTo>
                  <a:cubicBezTo>
                    <a:pt x="1995" y="1450"/>
                    <a:pt x="1995" y="1450"/>
                    <a:pt x="1995" y="1450"/>
                  </a:cubicBezTo>
                  <a:cubicBezTo>
                    <a:pt x="1974" y="1463"/>
                    <a:pt x="1945" y="1479"/>
                    <a:pt x="1923" y="1491"/>
                  </a:cubicBezTo>
                  <a:cubicBezTo>
                    <a:pt x="1901" y="1457"/>
                    <a:pt x="1901" y="1457"/>
                    <a:pt x="1901" y="1457"/>
                  </a:cubicBezTo>
                  <a:cubicBezTo>
                    <a:pt x="1900" y="1455"/>
                    <a:pt x="1900" y="1455"/>
                    <a:pt x="1900" y="1455"/>
                  </a:cubicBezTo>
                  <a:cubicBezTo>
                    <a:pt x="1934" y="1436"/>
                    <a:pt x="1979" y="1410"/>
                    <a:pt x="2013" y="1391"/>
                  </a:cubicBezTo>
                  <a:cubicBezTo>
                    <a:pt x="2022" y="1388"/>
                    <a:pt x="2032" y="1386"/>
                    <a:pt x="2041" y="1383"/>
                  </a:cubicBezTo>
                  <a:cubicBezTo>
                    <a:pt x="2045" y="1382"/>
                    <a:pt x="2049" y="1381"/>
                    <a:pt x="2053" y="1380"/>
                  </a:cubicBezTo>
                  <a:cubicBezTo>
                    <a:pt x="2053" y="1419"/>
                    <a:pt x="2053" y="1419"/>
                    <a:pt x="2053" y="1419"/>
                  </a:cubicBezTo>
                  <a:cubicBezTo>
                    <a:pt x="2053" y="1478"/>
                    <a:pt x="2053" y="1478"/>
                    <a:pt x="2053" y="1478"/>
                  </a:cubicBezTo>
                  <a:cubicBezTo>
                    <a:pt x="2053" y="1600"/>
                    <a:pt x="2053" y="1600"/>
                    <a:pt x="2053" y="1600"/>
                  </a:cubicBezTo>
                  <a:cubicBezTo>
                    <a:pt x="2062" y="1597"/>
                    <a:pt x="2071" y="1594"/>
                    <a:pt x="2080" y="1591"/>
                  </a:cubicBezTo>
                  <a:cubicBezTo>
                    <a:pt x="2099" y="1585"/>
                    <a:pt x="2118" y="1579"/>
                    <a:pt x="2137" y="1572"/>
                  </a:cubicBezTo>
                  <a:cubicBezTo>
                    <a:pt x="2137" y="1617"/>
                    <a:pt x="2137" y="1617"/>
                    <a:pt x="2137" y="1617"/>
                  </a:cubicBezTo>
                  <a:cubicBezTo>
                    <a:pt x="2118" y="1623"/>
                    <a:pt x="2100" y="1630"/>
                    <a:pt x="2080" y="1636"/>
                  </a:cubicBezTo>
                  <a:close/>
                  <a:moveTo>
                    <a:pt x="2357" y="1506"/>
                  </a:moveTo>
                  <a:cubicBezTo>
                    <a:pt x="2313" y="1536"/>
                    <a:pt x="2263" y="1563"/>
                    <a:pt x="2208" y="1588"/>
                  </a:cubicBezTo>
                  <a:cubicBezTo>
                    <a:pt x="2208" y="1543"/>
                    <a:pt x="2208" y="1543"/>
                    <a:pt x="2208" y="1543"/>
                  </a:cubicBezTo>
                  <a:cubicBezTo>
                    <a:pt x="2233" y="1532"/>
                    <a:pt x="2257" y="1520"/>
                    <a:pt x="2280" y="1508"/>
                  </a:cubicBezTo>
                  <a:cubicBezTo>
                    <a:pt x="2280" y="1380"/>
                    <a:pt x="2280" y="1380"/>
                    <a:pt x="2280" y="1380"/>
                  </a:cubicBezTo>
                  <a:cubicBezTo>
                    <a:pt x="2280" y="1342"/>
                    <a:pt x="2280" y="1342"/>
                    <a:pt x="2280" y="1342"/>
                  </a:cubicBezTo>
                  <a:cubicBezTo>
                    <a:pt x="2263" y="1359"/>
                    <a:pt x="2239" y="1380"/>
                    <a:pt x="2222" y="1396"/>
                  </a:cubicBezTo>
                  <a:cubicBezTo>
                    <a:pt x="2202" y="1364"/>
                    <a:pt x="2202" y="1364"/>
                    <a:pt x="2202" y="1364"/>
                  </a:cubicBezTo>
                  <a:cubicBezTo>
                    <a:pt x="2208" y="1359"/>
                    <a:pt x="2214" y="1354"/>
                    <a:pt x="2220" y="1349"/>
                  </a:cubicBezTo>
                  <a:cubicBezTo>
                    <a:pt x="2244" y="1327"/>
                    <a:pt x="2272" y="1301"/>
                    <a:pt x="2294" y="1280"/>
                  </a:cubicBezTo>
                  <a:cubicBezTo>
                    <a:pt x="2304" y="1274"/>
                    <a:pt x="2314" y="1268"/>
                    <a:pt x="2324" y="1262"/>
                  </a:cubicBezTo>
                  <a:cubicBezTo>
                    <a:pt x="2324" y="1284"/>
                    <a:pt x="2324" y="1284"/>
                    <a:pt x="2324" y="1284"/>
                  </a:cubicBezTo>
                  <a:cubicBezTo>
                    <a:pt x="2324" y="1353"/>
                    <a:pt x="2324" y="1353"/>
                    <a:pt x="2324" y="1353"/>
                  </a:cubicBezTo>
                  <a:cubicBezTo>
                    <a:pt x="2324" y="1483"/>
                    <a:pt x="2324" y="1483"/>
                    <a:pt x="2324" y="1483"/>
                  </a:cubicBezTo>
                  <a:cubicBezTo>
                    <a:pt x="2337" y="1475"/>
                    <a:pt x="2349" y="1467"/>
                    <a:pt x="2361" y="1459"/>
                  </a:cubicBezTo>
                  <a:cubicBezTo>
                    <a:pt x="2369" y="1453"/>
                    <a:pt x="2378" y="1448"/>
                    <a:pt x="2386" y="1442"/>
                  </a:cubicBezTo>
                  <a:cubicBezTo>
                    <a:pt x="2386" y="1486"/>
                    <a:pt x="2386" y="1486"/>
                    <a:pt x="2386" y="1486"/>
                  </a:cubicBezTo>
                  <a:cubicBezTo>
                    <a:pt x="2376" y="1493"/>
                    <a:pt x="2367" y="1500"/>
                    <a:pt x="2357" y="1506"/>
                  </a:cubicBezTo>
                  <a:close/>
                  <a:moveTo>
                    <a:pt x="2534" y="1312"/>
                  </a:moveTo>
                  <a:cubicBezTo>
                    <a:pt x="2527" y="1345"/>
                    <a:pt x="2516" y="1369"/>
                    <a:pt x="2503" y="1386"/>
                  </a:cubicBezTo>
                  <a:cubicBezTo>
                    <a:pt x="2490" y="1405"/>
                    <a:pt x="2476" y="1414"/>
                    <a:pt x="2465" y="1413"/>
                  </a:cubicBezTo>
                  <a:cubicBezTo>
                    <a:pt x="2456" y="1413"/>
                    <a:pt x="2447" y="1403"/>
                    <a:pt x="2441" y="1386"/>
                  </a:cubicBezTo>
                  <a:cubicBezTo>
                    <a:pt x="2432" y="1358"/>
                    <a:pt x="2429" y="1314"/>
                    <a:pt x="2436" y="1266"/>
                  </a:cubicBezTo>
                  <a:cubicBezTo>
                    <a:pt x="2441" y="1228"/>
                    <a:pt x="2453" y="1189"/>
                    <a:pt x="2473" y="1155"/>
                  </a:cubicBezTo>
                  <a:cubicBezTo>
                    <a:pt x="2480" y="1144"/>
                    <a:pt x="2487" y="1134"/>
                    <a:pt x="2495" y="1124"/>
                  </a:cubicBezTo>
                  <a:cubicBezTo>
                    <a:pt x="2512" y="1107"/>
                    <a:pt x="2523" y="1102"/>
                    <a:pt x="2531" y="1109"/>
                  </a:cubicBezTo>
                  <a:cubicBezTo>
                    <a:pt x="2531" y="1110"/>
                    <a:pt x="2532" y="1111"/>
                    <a:pt x="2532" y="1111"/>
                  </a:cubicBezTo>
                  <a:cubicBezTo>
                    <a:pt x="2532" y="1111"/>
                    <a:pt x="2532" y="1111"/>
                    <a:pt x="2532" y="1111"/>
                  </a:cubicBezTo>
                  <a:cubicBezTo>
                    <a:pt x="2549" y="1135"/>
                    <a:pt x="2549" y="1246"/>
                    <a:pt x="2534" y="1312"/>
                  </a:cubicBezTo>
                  <a:close/>
                  <a:moveTo>
                    <a:pt x="2737" y="1197"/>
                  </a:moveTo>
                  <a:cubicBezTo>
                    <a:pt x="2667" y="1197"/>
                    <a:pt x="2654" y="1127"/>
                    <a:pt x="2654" y="1074"/>
                  </a:cubicBezTo>
                  <a:cubicBezTo>
                    <a:pt x="2654" y="1022"/>
                    <a:pt x="2668" y="953"/>
                    <a:pt x="2737" y="953"/>
                  </a:cubicBezTo>
                  <a:cubicBezTo>
                    <a:pt x="2806" y="953"/>
                    <a:pt x="2819" y="1022"/>
                    <a:pt x="2819" y="1074"/>
                  </a:cubicBezTo>
                  <a:cubicBezTo>
                    <a:pt x="2819" y="1127"/>
                    <a:pt x="2807" y="1197"/>
                    <a:pt x="2737" y="1197"/>
                  </a:cubicBezTo>
                  <a:close/>
                  <a:moveTo>
                    <a:pt x="3062" y="1195"/>
                  </a:moveTo>
                  <a:cubicBezTo>
                    <a:pt x="2889" y="1195"/>
                    <a:pt x="2889" y="1195"/>
                    <a:pt x="2889" y="1195"/>
                  </a:cubicBezTo>
                  <a:cubicBezTo>
                    <a:pt x="2889" y="1154"/>
                    <a:pt x="2889" y="1154"/>
                    <a:pt x="2889" y="1154"/>
                  </a:cubicBezTo>
                  <a:cubicBezTo>
                    <a:pt x="2954" y="1154"/>
                    <a:pt x="2954" y="1154"/>
                    <a:pt x="2954" y="1154"/>
                  </a:cubicBezTo>
                  <a:cubicBezTo>
                    <a:pt x="2954" y="1005"/>
                    <a:pt x="2954" y="1005"/>
                    <a:pt x="2954" y="1005"/>
                  </a:cubicBezTo>
                  <a:cubicBezTo>
                    <a:pt x="2902" y="1028"/>
                    <a:pt x="2902" y="1028"/>
                    <a:pt x="2902" y="1028"/>
                  </a:cubicBezTo>
                  <a:cubicBezTo>
                    <a:pt x="2885" y="991"/>
                    <a:pt x="2885" y="991"/>
                    <a:pt x="2885" y="991"/>
                  </a:cubicBezTo>
                  <a:cubicBezTo>
                    <a:pt x="2967" y="956"/>
                    <a:pt x="2967" y="956"/>
                    <a:pt x="2967" y="956"/>
                  </a:cubicBezTo>
                  <a:cubicBezTo>
                    <a:pt x="2997" y="956"/>
                    <a:pt x="2997" y="956"/>
                    <a:pt x="2997" y="956"/>
                  </a:cubicBezTo>
                  <a:cubicBezTo>
                    <a:pt x="2997" y="1154"/>
                    <a:pt x="2997" y="1154"/>
                    <a:pt x="2997" y="1154"/>
                  </a:cubicBezTo>
                  <a:cubicBezTo>
                    <a:pt x="3062" y="1154"/>
                    <a:pt x="3062" y="1154"/>
                    <a:pt x="3062" y="1154"/>
                  </a:cubicBezTo>
                  <a:lnTo>
                    <a:pt x="3062" y="1195"/>
                  </a:lnTo>
                  <a:close/>
                  <a:moveTo>
                    <a:pt x="1111" y="1423"/>
                  </a:moveTo>
                  <a:cubicBezTo>
                    <a:pt x="1108" y="1419"/>
                    <a:pt x="1106" y="1415"/>
                    <a:pt x="1103" y="1412"/>
                  </a:cubicBezTo>
                  <a:cubicBezTo>
                    <a:pt x="1092" y="1397"/>
                    <a:pt x="1078" y="1390"/>
                    <a:pt x="1062" y="1395"/>
                  </a:cubicBezTo>
                  <a:cubicBezTo>
                    <a:pt x="1061" y="1395"/>
                    <a:pt x="1060" y="1395"/>
                    <a:pt x="1059" y="1396"/>
                  </a:cubicBezTo>
                  <a:cubicBezTo>
                    <a:pt x="1045" y="1402"/>
                    <a:pt x="1039" y="1425"/>
                    <a:pt x="1038" y="1448"/>
                  </a:cubicBezTo>
                  <a:cubicBezTo>
                    <a:pt x="1036" y="1472"/>
                    <a:pt x="1038" y="1496"/>
                    <a:pt x="1038" y="1498"/>
                  </a:cubicBezTo>
                  <a:cubicBezTo>
                    <a:pt x="1046" y="1564"/>
                    <a:pt x="1073" y="1575"/>
                    <a:pt x="1082" y="1578"/>
                  </a:cubicBezTo>
                  <a:cubicBezTo>
                    <a:pt x="1087" y="1580"/>
                    <a:pt x="1092" y="1581"/>
                    <a:pt x="1097" y="1580"/>
                  </a:cubicBezTo>
                  <a:cubicBezTo>
                    <a:pt x="1105" y="1579"/>
                    <a:pt x="1112" y="1575"/>
                    <a:pt x="1117" y="1566"/>
                  </a:cubicBezTo>
                  <a:cubicBezTo>
                    <a:pt x="1129" y="1544"/>
                    <a:pt x="1132" y="1511"/>
                    <a:pt x="1128" y="1480"/>
                  </a:cubicBezTo>
                  <a:cubicBezTo>
                    <a:pt x="1125" y="1459"/>
                    <a:pt x="1119" y="1439"/>
                    <a:pt x="1111" y="1423"/>
                  </a:cubicBezTo>
                  <a:close/>
                  <a:moveTo>
                    <a:pt x="2509" y="1164"/>
                  </a:moveTo>
                  <a:cubicBezTo>
                    <a:pt x="2502" y="1159"/>
                    <a:pt x="2480" y="1174"/>
                    <a:pt x="2472" y="1231"/>
                  </a:cubicBezTo>
                  <a:cubicBezTo>
                    <a:pt x="2469" y="1250"/>
                    <a:pt x="2467" y="1273"/>
                    <a:pt x="2468" y="1302"/>
                  </a:cubicBezTo>
                  <a:cubicBezTo>
                    <a:pt x="2469" y="1330"/>
                    <a:pt x="2474" y="1373"/>
                    <a:pt x="2495" y="1351"/>
                  </a:cubicBezTo>
                  <a:cubicBezTo>
                    <a:pt x="2521" y="1323"/>
                    <a:pt x="2525" y="1221"/>
                    <a:pt x="2516" y="1180"/>
                  </a:cubicBezTo>
                  <a:cubicBezTo>
                    <a:pt x="2514" y="1171"/>
                    <a:pt x="2512" y="1165"/>
                    <a:pt x="2509" y="1164"/>
                  </a:cubicBezTo>
                  <a:close/>
                </a:path>
              </a:pathLst>
            </a:custGeom>
            <a:solidFill>
              <a:srgbClr val="FFFFFF"/>
            </a:solidFill>
            <a:ln>
              <a:noFill/>
            </a:ln>
          </p:spPr>
          <p:txBody>
            <a:bodyPr vert="horz" wrap="square" lIns="61720" tIns="30860" rIns="61720" bIns="30860" numCol="1" anchor="t" anchorCtr="0" compatLnSpc="1">
              <a:prstTxWarp prst="textNoShape">
                <a:avLst/>
              </a:prstTxWarp>
            </a:bodyPr>
            <a:lstStyle/>
            <a:p>
              <a:endParaRPr lang="en-US" sz="1200" dirty="0"/>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xit" presetSubtype="0" fill="hold" nodeType="clickEffect">
                                  <p:stCondLst>
                                    <p:cond delay="0"/>
                                  </p:stCondLst>
                                  <p:childTnLst>
                                    <p:set>
                                      <p:cBhvr>
                                        <p:cTn id="11" dur="1" fill="hold">
                                          <p:stCondLst>
                                            <p:cond delay="0"/>
                                          </p:stCondLst>
                                        </p:cTn>
                                        <p:tgtEl>
                                          <p:spTgt spid="4"/>
                                        </p:tgtEl>
                                        <p:attrNameLst>
                                          <p:attrName>style.visibility</p:attrName>
                                        </p:attrNameLst>
                                      </p:cBhvr>
                                      <p:to>
                                        <p:strVal val="hidden"/>
                                      </p:to>
                                    </p:set>
                                  </p:childTnLst>
                                </p:cTn>
                              </p:par>
                            </p:childTnLst>
                          </p:cTn>
                        </p:par>
                        <p:par>
                          <p:cTn id="12" fill="hold">
                            <p:stCondLst>
                              <p:cond delay="0"/>
                            </p:stCondLst>
                            <p:childTnLst>
                              <p:par>
                                <p:cTn id="13" presetID="1" presetClass="exit" presetSubtype="0" fill="hold" nodeType="afterEffect">
                                  <p:stCondLst>
                                    <p:cond delay="0"/>
                                  </p:stCondLst>
                                  <p:childTnLst>
                                    <p:set>
                                      <p:cBhvr>
                                        <p:cTn id="14" dur="1" fill="hold">
                                          <p:stCondLst>
                                            <p:cond delay="0"/>
                                          </p:stCondLst>
                                        </p:cTn>
                                        <p:tgtEl>
                                          <p:spTgt spid="18"/>
                                        </p:tgtEl>
                                        <p:attrNameLst>
                                          <p:attrName>style.visibility</p:attrName>
                                        </p:attrNameLst>
                                      </p:cBhvr>
                                      <p:to>
                                        <p:strVal val="hidden"/>
                                      </p:to>
                                    </p:set>
                                  </p:childTnLst>
                                </p:cTn>
                              </p:par>
                            </p:childTnLst>
                          </p:cTn>
                        </p:par>
                        <p:par>
                          <p:cTn id="15" fill="hold">
                            <p:stCondLst>
                              <p:cond delay="0"/>
                            </p:stCondLst>
                            <p:childTnLst>
                              <p:par>
                                <p:cTn id="16" presetID="1" presetClass="exit" presetSubtype="0" fill="hold" nodeType="afterEffect">
                                  <p:stCondLst>
                                    <p:cond delay="0"/>
                                  </p:stCondLst>
                                  <p:childTnLst>
                                    <p:set>
                                      <p:cBhvr>
                                        <p:cTn id="17" dur="1" fill="hold">
                                          <p:stCondLst>
                                            <p:cond delay="0"/>
                                          </p:stCondLst>
                                        </p:cTn>
                                        <p:tgtEl>
                                          <p:spTgt spid="3"/>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35" presetClass="path" presetSubtype="0" accel="50000" decel="50000" fill="hold" nodeType="clickEffect">
                                  <p:stCondLst>
                                    <p:cond delay="0"/>
                                  </p:stCondLst>
                                  <p:childTnLst>
                                    <p:animMotion origin="layout" path="M -2.5E-6 5.18199E-7 L -0.46684 -0.00247 " pathEditMode="relative" rAng="0" ptsTypes="AA">
                                      <p:cBhvr>
                                        <p:cTn id="21" dur="2000" fill="hold"/>
                                        <p:tgtEl>
                                          <p:spTgt spid="5"/>
                                        </p:tgtEl>
                                        <p:attrNameLst>
                                          <p:attrName>ppt_x</p:attrName>
                                          <p:attrName>ppt_y</p:attrName>
                                        </p:attrNameLst>
                                      </p:cBhvr>
                                      <p:rCtr x="-23400" y="-100"/>
                                    </p:animMotion>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slide(fromBottom)">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LLEFT" val=" 12"/>
  <p:tag name="LTOP" val=" 251.25"/>
</p:tagLst>
</file>

<file path=ppt/tags/tag10.xml><?xml version="1.0" encoding="utf-8"?>
<p:tagLst xmlns:a="http://schemas.openxmlformats.org/drawingml/2006/main" xmlns:r="http://schemas.openxmlformats.org/officeDocument/2006/relationships" xmlns:p="http://schemas.openxmlformats.org/presentationml/2006/main">
  <p:tag name="LLEFT" val=" 9.75"/>
  <p:tag name="LTOP" val=" 100.375"/>
</p:tagLst>
</file>

<file path=ppt/tags/tag11.xml><?xml version="1.0" encoding="utf-8"?>
<p:tagLst xmlns:a="http://schemas.openxmlformats.org/drawingml/2006/main" xmlns:r="http://schemas.openxmlformats.org/officeDocument/2006/relationships" xmlns:p="http://schemas.openxmlformats.org/presentationml/2006/main">
  <p:tag name="LTOP" val=" 100.375"/>
  <p:tag name="LLEFT" val=" 9.75"/>
</p:tagLst>
</file>

<file path=ppt/tags/tag12.xml><?xml version="1.0" encoding="utf-8"?>
<p:tagLst xmlns:a="http://schemas.openxmlformats.org/drawingml/2006/main" xmlns:r="http://schemas.openxmlformats.org/officeDocument/2006/relationships" xmlns:p="http://schemas.openxmlformats.org/presentationml/2006/main">
  <p:tag name="LLEFT" val=" 9.75"/>
  <p:tag name="LTOP" val=" 100.375"/>
</p:tagLst>
</file>

<file path=ppt/tags/tag13.xml><?xml version="1.0" encoding="utf-8"?>
<p:tagLst xmlns:a="http://schemas.openxmlformats.org/drawingml/2006/main" xmlns:r="http://schemas.openxmlformats.org/officeDocument/2006/relationships" xmlns:p="http://schemas.openxmlformats.org/presentationml/2006/main">
  <p:tag name="LTOP" val=" 100.375"/>
  <p:tag name="LLEFT" val=" 9.75"/>
</p:tagLst>
</file>

<file path=ppt/tags/tag14.xml><?xml version="1.0" encoding="utf-8"?>
<p:tagLst xmlns:a="http://schemas.openxmlformats.org/drawingml/2006/main" xmlns:r="http://schemas.openxmlformats.org/officeDocument/2006/relationships" xmlns:p="http://schemas.openxmlformats.org/presentationml/2006/main">
  <p:tag name="LTOP" val=" 100.375"/>
  <p:tag name="LLEFT" val=" 9.75"/>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xml><?xml version="1.0" encoding="utf-8"?>
<p:tagLst xmlns:a="http://schemas.openxmlformats.org/drawingml/2006/main" xmlns:r="http://schemas.openxmlformats.org/officeDocument/2006/relationships" xmlns:p="http://schemas.openxmlformats.org/presentationml/2006/main">
  <p:tag name="LLEFT" val=" 217.625"/>
  <p:tag name="LTOP" val=" 251.25"/>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xml><?xml version="1.0" encoding="utf-8"?>
<p:tagLst xmlns:a="http://schemas.openxmlformats.org/drawingml/2006/main" xmlns:r="http://schemas.openxmlformats.org/officeDocument/2006/relationships" xmlns:p="http://schemas.openxmlformats.org/presentationml/2006/main">
  <p:tag name="LLEFT" val=" 12"/>
  <p:tag name="LTOP" val=" 173.25"/>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xml><?xml version="1.0" encoding="utf-8"?>
<p:tagLst xmlns:a="http://schemas.openxmlformats.org/drawingml/2006/main" xmlns:r="http://schemas.openxmlformats.org/officeDocument/2006/relationships" xmlns:p="http://schemas.openxmlformats.org/presentationml/2006/main">
  <p:tag name="LLEFT" val=" 217.625"/>
  <p:tag name="LTOP" val=" 173.25"/>
</p:tagLst>
</file>

<file path=ppt/tags/tag5.xml><?xml version="1.0" encoding="utf-8"?>
<p:tagLst xmlns:a="http://schemas.openxmlformats.org/drawingml/2006/main" xmlns:r="http://schemas.openxmlformats.org/officeDocument/2006/relationships" xmlns:p="http://schemas.openxmlformats.org/presentationml/2006/main">
  <p:tag name="LLEFT" val=" 12"/>
  <p:tag name="LTOP" val=" 372"/>
</p:tagLst>
</file>

<file path=ppt/tags/tag6.xml><?xml version="1.0" encoding="utf-8"?>
<p:tagLst xmlns:a="http://schemas.openxmlformats.org/drawingml/2006/main" xmlns:r="http://schemas.openxmlformats.org/officeDocument/2006/relationships" xmlns:p="http://schemas.openxmlformats.org/presentationml/2006/main">
  <p:tag name="LLEFT" val=" 217.625"/>
  <p:tag name="LTOP" val=" 372"/>
</p:tagLst>
</file>

<file path=ppt/tags/tag7.xml><?xml version="1.0" encoding="utf-8"?>
<p:tagLst xmlns:a="http://schemas.openxmlformats.org/drawingml/2006/main" xmlns:r="http://schemas.openxmlformats.org/officeDocument/2006/relationships" xmlns:p="http://schemas.openxmlformats.org/presentationml/2006/main">
  <p:tag name="LLEFT" val=" 12"/>
  <p:tag name="LTOP" val=" 311.25"/>
</p:tagLst>
</file>

<file path=ppt/tags/tag8.xml><?xml version="1.0" encoding="utf-8"?>
<p:tagLst xmlns:a="http://schemas.openxmlformats.org/drawingml/2006/main" xmlns:r="http://schemas.openxmlformats.org/officeDocument/2006/relationships" xmlns:p="http://schemas.openxmlformats.org/presentationml/2006/main">
  <p:tag name="LLEFT" val=" 217.625"/>
  <p:tag name="LTOP" val=" 311.25"/>
</p:tagLst>
</file>

<file path=ppt/tags/tag9.xml><?xml version="1.0" encoding="utf-8"?>
<p:tagLst xmlns:a="http://schemas.openxmlformats.org/drawingml/2006/main" xmlns:r="http://schemas.openxmlformats.org/officeDocument/2006/relationships" xmlns:p="http://schemas.openxmlformats.org/presentationml/2006/main">
  <p:tag name="LTOP" val=" 100.375"/>
  <p:tag name="LLEFT" val=" 9.75"/>
</p:tagLst>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D92E10-3D8B-4831-9584-7BC82972C8E2}">
  <ds:schemaRefs>
    <ds:schemaRef ds:uri="http://schemas.openxmlformats.org/package/2006/metadata/core-properties"/>
    <ds:schemaRef ds:uri="http://www.w3.org/XML/1998/namespace"/>
    <ds:schemaRef ds:uri="http://purl.org/dc/dcmitype/"/>
    <ds:schemaRef ds:uri="http://schemas.microsoft.com/office/2006/metadata/properties"/>
    <ds:schemaRef ds:uri="http://purl.org/dc/terms/"/>
    <ds:schemaRef ds:uri="http://purl.org/dc/elements/1.1/"/>
    <ds:schemaRef ds:uri="http://schemas.microsoft.com/office/2006/documentManagement/types"/>
    <ds:schemaRef ds:uri="http://schemas.microsoft.com/office/infopath/2007/PartnerControls"/>
    <ds:schemaRef ds:uri="8b529f77-48ab-4581-b468-93f09345b8aa"/>
    <ds:schemaRef ds:uri="2295e2e7-0eeb-498e-8716-217bb2ee6ee3"/>
  </ds:schemaRefs>
</ds:datastoreItem>
</file>

<file path=customXml/itemProps2.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1FE425-EA36-4D8C-A967-84CE3BED2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3116</TotalTime>
  <Words>12936</Words>
  <Application>Microsoft Office PowerPoint</Application>
  <PresentationFormat>全屏显示(16:9)</PresentationFormat>
  <Paragraphs>808</Paragraphs>
  <Slides>56</Slides>
  <Notes>54</Notes>
  <HiddenSlides>0</HiddenSlides>
  <MMClips>0</MMClips>
  <ScaleCrop>false</ScaleCrop>
  <HeadingPairs>
    <vt:vector size="6" baseType="variant">
      <vt:variant>
        <vt:lpstr>已用的字体</vt:lpstr>
      </vt:variant>
      <vt:variant>
        <vt:i4>10</vt:i4>
      </vt:variant>
      <vt:variant>
        <vt:lpstr>主题</vt:lpstr>
      </vt:variant>
      <vt:variant>
        <vt:i4>9</vt:i4>
      </vt:variant>
      <vt:variant>
        <vt:lpstr>幻灯片标题</vt:lpstr>
      </vt:variant>
      <vt:variant>
        <vt:i4>56</vt:i4>
      </vt:variant>
    </vt:vector>
  </HeadingPairs>
  <TitlesOfParts>
    <vt:vector size="75" baseType="lpstr">
      <vt:lpstr>黑体</vt:lpstr>
      <vt:lpstr>楷体</vt:lpstr>
      <vt:lpstr>宋体</vt:lpstr>
      <vt:lpstr>Arial</vt:lpstr>
      <vt:lpstr>Consolas</vt:lpstr>
      <vt:lpstr>Segoe UI</vt:lpstr>
      <vt:lpstr>Segoe UI Light</vt:lpstr>
      <vt:lpstr>Symbol</vt:lpstr>
      <vt:lpstr>Times New Roman</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第3章 需求分析</vt:lpstr>
      <vt:lpstr>导入</vt:lpstr>
      <vt:lpstr>导入</vt:lpstr>
      <vt:lpstr>提纲</vt:lpstr>
      <vt:lpstr>3.1 需求分析的任务</vt:lpstr>
      <vt:lpstr>3.1 需求分析的任务</vt:lpstr>
      <vt:lpstr>3.1 需求分析的任务</vt:lpstr>
      <vt:lpstr>3.1 需求分析的任务</vt:lpstr>
      <vt:lpstr>3.1 需求分析的任务</vt:lpstr>
      <vt:lpstr>3.1 需求分析的任务</vt:lpstr>
      <vt:lpstr>提纲</vt:lpstr>
      <vt:lpstr>3.2 与用户沟通获取需求的方法</vt:lpstr>
      <vt:lpstr>3.2 与用户沟通获取需求的方法</vt:lpstr>
      <vt:lpstr>3.2 与用户沟通获取需求的方法</vt:lpstr>
      <vt:lpstr>PowerPoint 演示文稿</vt:lpstr>
      <vt:lpstr>PowerPoint 演示文稿</vt:lpstr>
      <vt:lpstr>PowerPoint 演示文稿</vt:lpstr>
      <vt:lpstr>PowerPoint 演示文稿</vt:lpstr>
      <vt:lpstr>PowerPoint 演示文稿</vt:lpstr>
      <vt:lpstr>3.2 与用户沟通获取需求的方法</vt:lpstr>
      <vt:lpstr>3.2 与用户沟通获取需求的方法</vt:lpstr>
      <vt:lpstr>3.2 与用户沟通获取需求的方法</vt:lpstr>
      <vt:lpstr>3.2 与用户沟通获取需求的方法</vt:lpstr>
      <vt:lpstr>3.2 与用户沟通获取需求的方法</vt:lpstr>
      <vt:lpstr>3.2 与用户沟通获取需求的方法</vt:lpstr>
      <vt:lpstr>3.2 与用户沟通获取需求的方法</vt:lpstr>
      <vt:lpstr>3.2 与用户沟通获取需求的方法</vt:lpstr>
      <vt:lpstr>3.2 与用户沟通获取需求的方法</vt:lpstr>
      <vt:lpstr>3.2 与用户沟通获取需求的方法</vt:lpstr>
      <vt:lpstr>提纲</vt:lpstr>
      <vt:lpstr>3.3 分析建模与规格说明</vt:lpstr>
      <vt:lpstr>提纲</vt:lpstr>
      <vt:lpstr>PowerPoint 演示文稿</vt:lpstr>
      <vt:lpstr>PowerPoint 演示文稿</vt:lpstr>
      <vt:lpstr>PowerPoint 演示文稿</vt:lpstr>
      <vt:lpstr>提纲</vt:lpstr>
      <vt:lpstr>3.5 数据规范化</vt:lpstr>
      <vt:lpstr>3.5 数据规范化</vt:lpstr>
      <vt:lpstr>3.5 数据规范化</vt:lpstr>
      <vt:lpstr>提纲</vt:lpstr>
      <vt:lpstr>3.6 状态转换图</vt:lpstr>
      <vt:lpstr>3.6 状态转换图</vt:lpstr>
      <vt:lpstr>3.6 状态转换图</vt:lpstr>
      <vt:lpstr>3.6 状态转换图</vt:lpstr>
      <vt:lpstr>提纲</vt:lpstr>
      <vt:lpstr>3.7 其他图形工具</vt:lpstr>
      <vt:lpstr>3.7 其他图形工具</vt:lpstr>
      <vt:lpstr>3.7 其他图形工具</vt:lpstr>
      <vt:lpstr>3.7 其他图形工具</vt:lpstr>
      <vt:lpstr>提纲</vt:lpstr>
      <vt:lpstr>3.8 验证软件需求</vt:lpstr>
      <vt:lpstr>3.8 验证软件需求</vt:lpstr>
      <vt:lpstr>3.8 验证软件需求</vt:lpstr>
      <vt:lpstr>3.8 验证软件需求</vt:lpstr>
      <vt:lpstr>提纲</vt:lpstr>
      <vt:lpstr>本章结束</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apple</cp:lastModifiedBy>
  <cp:revision>316</cp:revision>
  <cp:lastPrinted>2010-05-11T05:02:34Z</cp:lastPrinted>
  <dcterms:created xsi:type="dcterms:W3CDTF">2012-03-23T02:48:52Z</dcterms:created>
  <dcterms:modified xsi:type="dcterms:W3CDTF">2019-03-18T14:57:34Z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